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0"/>
  </p:notesMasterIdLst>
  <p:handoutMasterIdLst>
    <p:handoutMasterId r:id="rId131"/>
  </p:handoutMasterIdLst>
  <p:sldIdLst>
    <p:sldId id="493" r:id="rId2"/>
    <p:sldId id="494" r:id="rId3"/>
    <p:sldId id="468" r:id="rId4"/>
    <p:sldId id="469" r:id="rId5"/>
    <p:sldId id="479" r:id="rId6"/>
    <p:sldId id="306" r:id="rId7"/>
    <p:sldId id="307" r:id="rId8"/>
    <p:sldId id="309" r:id="rId9"/>
    <p:sldId id="308" r:id="rId10"/>
    <p:sldId id="428" r:id="rId11"/>
    <p:sldId id="427" r:id="rId12"/>
    <p:sldId id="618" r:id="rId13"/>
    <p:sldId id="310" r:id="rId14"/>
    <p:sldId id="311" r:id="rId15"/>
    <p:sldId id="326" r:id="rId16"/>
    <p:sldId id="320" r:id="rId17"/>
    <p:sldId id="318" r:id="rId18"/>
    <p:sldId id="421" r:id="rId19"/>
    <p:sldId id="385" r:id="rId20"/>
    <p:sldId id="386" r:id="rId21"/>
    <p:sldId id="387" r:id="rId22"/>
    <p:sldId id="388" r:id="rId23"/>
    <p:sldId id="389" r:id="rId24"/>
    <p:sldId id="390" r:id="rId25"/>
    <p:sldId id="392" r:id="rId26"/>
    <p:sldId id="459" r:id="rId27"/>
    <p:sldId id="460" r:id="rId28"/>
    <p:sldId id="461" r:id="rId29"/>
    <p:sldId id="462" r:id="rId30"/>
    <p:sldId id="463" r:id="rId31"/>
    <p:sldId id="464" r:id="rId32"/>
    <p:sldId id="465" r:id="rId33"/>
    <p:sldId id="466" r:id="rId34"/>
    <p:sldId id="566" r:id="rId35"/>
    <p:sldId id="567" r:id="rId36"/>
    <p:sldId id="568" r:id="rId37"/>
    <p:sldId id="569" r:id="rId38"/>
    <p:sldId id="570" r:id="rId39"/>
    <p:sldId id="571" r:id="rId40"/>
    <p:sldId id="572" r:id="rId41"/>
    <p:sldId id="573" r:id="rId42"/>
    <p:sldId id="574" r:id="rId43"/>
    <p:sldId id="575" r:id="rId44"/>
    <p:sldId id="576" r:id="rId45"/>
    <p:sldId id="577" r:id="rId46"/>
    <p:sldId id="578" r:id="rId47"/>
    <p:sldId id="579" r:id="rId48"/>
    <p:sldId id="580" r:id="rId49"/>
    <p:sldId id="581" r:id="rId50"/>
    <p:sldId id="582" r:id="rId51"/>
    <p:sldId id="583" r:id="rId52"/>
    <p:sldId id="584" r:id="rId53"/>
    <p:sldId id="585" r:id="rId54"/>
    <p:sldId id="586" r:id="rId55"/>
    <p:sldId id="587" r:id="rId56"/>
    <p:sldId id="588" r:id="rId57"/>
    <p:sldId id="589" r:id="rId58"/>
    <p:sldId id="591" r:id="rId59"/>
    <p:sldId id="592" r:id="rId60"/>
    <p:sldId id="593" r:id="rId61"/>
    <p:sldId id="594" r:id="rId62"/>
    <p:sldId id="595" r:id="rId63"/>
    <p:sldId id="596" r:id="rId64"/>
    <p:sldId id="597" r:id="rId65"/>
    <p:sldId id="598" r:id="rId66"/>
    <p:sldId id="599" r:id="rId67"/>
    <p:sldId id="600" r:id="rId68"/>
    <p:sldId id="601" r:id="rId69"/>
    <p:sldId id="602" r:id="rId70"/>
    <p:sldId id="603" r:id="rId71"/>
    <p:sldId id="604" r:id="rId72"/>
    <p:sldId id="605" r:id="rId73"/>
    <p:sldId id="606" r:id="rId74"/>
    <p:sldId id="607" r:id="rId75"/>
    <p:sldId id="608" r:id="rId76"/>
    <p:sldId id="609" r:id="rId77"/>
    <p:sldId id="610" r:id="rId78"/>
    <p:sldId id="611" r:id="rId79"/>
    <p:sldId id="612" r:id="rId80"/>
    <p:sldId id="613" r:id="rId81"/>
    <p:sldId id="614" r:id="rId82"/>
    <p:sldId id="615" r:id="rId83"/>
    <p:sldId id="616" r:id="rId84"/>
    <p:sldId id="619" r:id="rId85"/>
    <p:sldId id="457" r:id="rId86"/>
    <p:sldId id="458" r:id="rId87"/>
    <p:sldId id="455" r:id="rId88"/>
    <p:sldId id="454" r:id="rId89"/>
    <p:sldId id="620" r:id="rId90"/>
    <p:sldId id="258" r:id="rId91"/>
    <p:sldId id="259" r:id="rId92"/>
    <p:sldId id="260" r:id="rId93"/>
    <p:sldId id="261" r:id="rId94"/>
    <p:sldId id="262" r:id="rId95"/>
    <p:sldId id="263" r:id="rId96"/>
    <p:sldId id="264" r:id="rId97"/>
    <p:sldId id="265" r:id="rId98"/>
    <p:sldId id="266" r:id="rId99"/>
    <p:sldId id="267" r:id="rId100"/>
    <p:sldId id="268" r:id="rId101"/>
    <p:sldId id="269" r:id="rId102"/>
    <p:sldId id="270" r:id="rId103"/>
    <p:sldId id="271" r:id="rId104"/>
    <p:sldId id="272" r:id="rId105"/>
    <p:sldId id="273" r:id="rId106"/>
    <p:sldId id="274" r:id="rId107"/>
    <p:sldId id="275" r:id="rId108"/>
    <p:sldId id="276" r:id="rId109"/>
    <p:sldId id="277" r:id="rId110"/>
    <p:sldId id="278" r:id="rId111"/>
    <p:sldId id="279" r:id="rId112"/>
    <p:sldId id="280" r:id="rId113"/>
    <p:sldId id="281" r:id="rId114"/>
    <p:sldId id="282" r:id="rId115"/>
    <p:sldId id="283" r:id="rId116"/>
    <p:sldId id="284" r:id="rId117"/>
    <p:sldId id="285" r:id="rId118"/>
    <p:sldId id="286" r:id="rId119"/>
    <p:sldId id="287" r:id="rId120"/>
    <p:sldId id="288" r:id="rId121"/>
    <p:sldId id="621" r:id="rId122"/>
    <p:sldId id="622" r:id="rId123"/>
    <p:sldId id="472" r:id="rId124"/>
    <p:sldId id="473" r:id="rId125"/>
    <p:sldId id="474" r:id="rId126"/>
    <p:sldId id="475" r:id="rId127"/>
    <p:sldId id="476" r:id="rId128"/>
    <p:sldId id="453" r:id="rId1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  <a:srgbClr val="3333CC"/>
    <a:srgbClr val="0066FF"/>
    <a:srgbClr val="009900"/>
    <a:srgbClr val="808080"/>
    <a:srgbClr val="8FFFD2"/>
    <a:srgbClr val="00FF99"/>
    <a:srgbClr val="A2CE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9539" autoAdjust="0"/>
  </p:normalViewPr>
  <p:slideViewPr>
    <p:cSldViewPr showGuides="1">
      <p:cViewPr varScale="1">
        <p:scale>
          <a:sx n="114" d="100"/>
          <a:sy n="114" d="100"/>
        </p:scale>
        <p:origin x="438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79" d="100"/>
          <a:sy n="79" d="100"/>
        </p:scale>
        <p:origin x="-213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7FD24CA-9BEF-4BAE-8EDA-3E42439C24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70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36CFF31-1642-471D-B8A2-469DD29271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67CD56-00D2-405B-A449-FE344E98A1B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51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FrameLayout</a:t>
            </a:r>
            <a:r>
              <a:rPr lang="en-US" dirty="0"/>
              <a:t> Example Get it from Week 4 </a:t>
            </a:r>
            <a:r>
              <a:rPr lang="en-US" dirty="0" err="1"/>
              <a:t>FrameLayout</a:t>
            </a:r>
            <a:r>
              <a:rPr lang="en-US" dirty="0"/>
              <a:t> Example – How to fix</a:t>
            </a:r>
            <a:r>
              <a:rPr lang="en-US" baseline="0" dirty="0"/>
              <a:t> issues and then h</a:t>
            </a:r>
            <a:r>
              <a:rPr lang="en-US" dirty="0"/>
              <a:t>ow to have the Red Oval in the </a:t>
            </a:r>
            <a:r>
              <a:rPr lang="en-US" dirty="0" err="1"/>
              <a:t>centre</a:t>
            </a:r>
            <a:r>
              <a:rPr lang="en-US" dirty="0"/>
              <a:t> of the green image.</a:t>
            </a:r>
          </a:p>
          <a:p>
            <a:endParaRPr lang="en-US" dirty="0"/>
          </a:p>
          <a:p>
            <a:r>
              <a:rPr lang="en-US" dirty="0"/>
              <a:t>Why</a:t>
            </a:r>
            <a:r>
              <a:rPr lang="en-US" baseline="0" dirty="0"/>
              <a:t> the problem with </a:t>
            </a:r>
            <a:r>
              <a:rPr lang="en-US" baseline="0" dirty="0" err="1"/>
              <a:t>png</a:t>
            </a:r>
            <a:r>
              <a:rPr lang="en-US" baseline="0" dirty="0"/>
              <a:t> file ? They were not originally in PNG, change to jpg.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00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</a:t>
            </a:r>
            <a:r>
              <a:rPr lang="en-US" baseline="0" dirty="0"/>
              <a:t> this Layout ? See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2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</a:t>
            </a:r>
            <a:r>
              <a:rPr lang="en-US" baseline="0" dirty="0"/>
              <a:t> this Layout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47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android:stretchColumns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="*" Then all columns will have the same size.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90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charset="0"/>
              </a:rPr>
              <a:t>Let’s get the example </a:t>
            </a:r>
            <a:r>
              <a:rPr lang="en-US" sz="1200" dirty="0" err="1">
                <a:latin typeface="Arial" charset="0"/>
              </a:rPr>
              <a:t>TableLayout</a:t>
            </a:r>
            <a:r>
              <a:rPr lang="en-US" sz="1200" dirty="0">
                <a:latin typeface="Arial" charset="0"/>
              </a:rPr>
              <a:t> from week 4</a:t>
            </a:r>
            <a:endParaRPr lang="en-US" sz="1200" dirty="0">
              <a:solidFill>
                <a:schemeClr val="tx1"/>
              </a:solidFill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55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the menu</a:t>
            </a:r>
            <a:r>
              <a:rPr lang="en-US" baseline="0" dirty="0"/>
              <a:t> in </a:t>
            </a:r>
            <a:r>
              <a:rPr lang="en-US" baseline="0" dirty="0" err="1"/>
              <a:t>TableLayout</a:t>
            </a:r>
            <a:r>
              <a:rPr lang="en-US" baseline="0" dirty="0"/>
              <a:t> Example – implemented in the link above.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08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TableLayout</a:t>
            </a:r>
            <a:r>
              <a:rPr lang="en-US" baseline="0" dirty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17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</a:t>
            </a:r>
            <a:r>
              <a:rPr lang="en-US" baseline="0" dirty="0"/>
              <a:t> add the menu and see how to handle selecting different menu options.</a:t>
            </a:r>
          </a:p>
          <a:p>
            <a:r>
              <a:rPr lang="en-US" baseline="0" dirty="0"/>
              <a:t>Let’s remove settings options.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09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43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change Start to appear always</a:t>
            </a:r>
          </a:p>
          <a:p>
            <a:r>
              <a:rPr lang="en-US" dirty="0"/>
              <a:t>Let’s change Speed Up </a:t>
            </a:r>
            <a:r>
              <a:rPr lang="en-CA" sz="1200" dirty="0"/>
              <a:t>only shows the option if there is enough room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90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err="1"/>
              <a:t>SecondActivity</a:t>
            </a:r>
            <a:r>
              <a:rPr lang="en-US" dirty="0"/>
              <a:t> – 3 Marks</a:t>
            </a:r>
            <a:r>
              <a:rPr lang="en-US" baseline="0" dirty="0"/>
              <a:t> lab.</a:t>
            </a:r>
            <a:endParaRPr lang="en-US" dirty="0"/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8ADB1E7-462D-D944-86B2-960758FB4483}" type="slidenum">
              <a:rPr lang="en-US" sz="1200"/>
              <a:pPr eaLnBrk="1" hangingPunct="1"/>
              <a:t>5</a:t>
            </a:fld>
            <a:endParaRPr 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err="1"/>
              <a:t>LinearLayoutExample</a:t>
            </a:r>
            <a:r>
              <a:rPr lang="en-US" dirty="0"/>
              <a:t> from Week 3.</a:t>
            </a:r>
          </a:p>
          <a:p>
            <a:endParaRPr lang="en-US" dirty="0"/>
          </a:p>
          <a:p>
            <a:pPr lvl="1">
              <a:buNone/>
            </a:pPr>
            <a:r>
              <a:rPr lang="en-US" sz="1600" b="1" dirty="0"/>
              <a:t>LAB</a:t>
            </a:r>
            <a:r>
              <a:rPr lang="en-US" sz="1600" dirty="0"/>
              <a:t>: when user click on Send, display values entered in the 3 </a:t>
            </a:r>
            <a:r>
              <a:rPr lang="en-US" sz="1600" dirty="0" err="1"/>
              <a:t>EditText</a:t>
            </a:r>
            <a:r>
              <a:rPr lang="en-US" sz="1600" dirty="0"/>
              <a:t> fields into Toast</a:t>
            </a:r>
          </a:p>
          <a:p>
            <a:pPr lvl="1">
              <a:buNone/>
            </a:pPr>
            <a:r>
              <a:rPr lang="en-US" sz="1600" dirty="0"/>
              <a:t>Use b1.setOnClickListener(</a:t>
            </a:r>
            <a:r>
              <a:rPr lang="en-US" sz="1600" b="1" dirty="0"/>
              <a:t>new </a:t>
            </a:r>
            <a:r>
              <a:rPr lang="en-US" sz="1600" dirty="0" err="1"/>
              <a:t>View.OnClickListener</a:t>
            </a:r>
            <a:r>
              <a:rPr lang="en-US" sz="1600" dirty="0"/>
              <a:t>() { to handle user click!.</a:t>
            </a:r>
          </a:p>
          <a:p>
            <a:endParaRPr lang="en-US" dirty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0BD9261-9660-E043-B05C-B2C80EC474E5}" type="slidenum">
              <a:rPr lang="en-US"/>
              <a:pPr eaLnBrk="1" hangingPunct="1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5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do the Spinner Example, download</a:t>
            </a:r>
            <a:r>
              <a:rPr lang="en-US" baseline="0" dirty="0"/>
              <a:t> the document Spinner Example from Week 4 and follow the steps.</a:t>
            </a:r>
          </a:p>
          <a:p>
            <a:endParaRPr lang="en-US" baseline="0" dirty="0"/>
          </a:p>
          <a:p>
            <a:r>
              <a:rPr lang="en-US" baseline="0" dirty="0"/>
              <a:t>Be careful when you copy and paste, pay attention to classes!.</a:t>
            </a:r>
          </a:p>
          <a:p>
            <a:r>
              <a:rPr lang="en-US" sz="1400" b="1" baseline="0" dirty="0"/>
              <a:t>Why the spinner prompt not displayed ?? Check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android:prompt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="@string/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spinner_prompt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sz="1400" dirty="0"/>
              <a:t>/&gt; in </a:t>
            </a:r>
            <a:r>
              <a:rPr lang="en-US" sz="1400" dirty="0" err="1"/>
              <a:t>activity_spinner.xml</a:t>
            </a:r>
            <a:r>
              <a:rPr lang="en-US" sz="1400" dirty="0"/>
              <a:t>!</a:t>
            </a:r>
            <a:endParaRPr lang="en-US" sz="1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41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CE1A2C-510E-5645-B121-FAC68F13333B}" type="slidenum">
              <a:rPr lang="en-US"/>
              <a:pPr eaLnBrk="1" hangingPunct="1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80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C9DB1D4-A524-234B-A0EB-7787B411B973}" type="slidenum">
              <a:rPr lang="en-US"/>
              <a:pPr eaLnBrk="1" hangingPunct="1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81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the XML from Week 4 Text Radio Button</a:t>
            </a:r>
          </a:p>
          <a:p>
            <a:r>
              <a:rPr lang="en-US" dirty="0"/>
              <a:t>Add logic to the app to display Toast what radio button is selected.</a:t>
            </a:r>
          </a:p>
          <a:p>
            <a:endParaRPr lang="en-US" dirty="0"/>
          </a:p>
          <a:p>
            <a:r>
              <a:rPr lang="en-US" dirty="0"/>
              <a:t>Let</a:t>
            </a:r>
            <a:r>
              <a:rPr lang="ja-JP" altLang="en-US" dirty="0"/>
              <a:t>’</a:t>
            </a:r>
            <a:r>
              <a:rPr lang="en-US" dirty="0"/>
              <a:t>s see how we could do that – Get the text from Week 4 Text,</a:t>
            </a:r>
            <a:r>
              <a:rPr lang="en-US" baseline="0" dirty="0"/>
              <a:t> Let’s add code to detect radio button selected!.</a:t>
            </a:r>
            <a:endParaRPr lang="en-US" dirty="0"/>
          </a:p>
          <a:p>
            <a:r>
              <a:rPr lang="en-US" dirty="0"/>
              <a:t>Build an application and change the checkbox text - </a:t>
            </a:r>
            <a:r>
              <a:rPr lang="en-US" dirty="0" err="1"/>
              <a:t>UIExamples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32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SecondActivity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8D623D7-2B2D-A74E-8935-E4F310B9B4F5}" type="slidenum">
              <a:rPr lang="en-US" sz="1200"/>
              <a:pPr eaLnBrk="1" hangingPunct="1"/>
              <a:t>85</a:t>
            </a:fld>
            <a:endParaRPr 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SecondActivity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8D623D7-2B2D-A74E-8935-E4F310B9B4F5}" type="slidenum">
              <a:rPr lang="en-US" sz="1200"/>
              <a:pPr eaLnBrk="1" hangingPunct="1"/>
              <a:t>86</a:t>
            </a:fld>
            <a:endParaRPr 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extend the example and do the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67CD56-00D2-405B-A449-FE344E98A1BD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05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 layouts</a:t>
            </a:r>
            <a:r>
              <a:rPr lang="en-US" baseline="0" dirty="0"/>
              <a:t> in details next week.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24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charset="0"/>
              </a:rPr>
              <a:t>LAB: </a:t>
            </a: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Max. 5 Marks.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/>
              </a:solidFill>
              <a:latin typeface="Arial" charset="0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charset="0"/>
              </a:rPr>
              <a:t>Let’s get the code from Week 3 Text: </a:t>
            </a:r>
            <a:r>
              <a:rPr lang="ja-JP" altLang="en-US" sz="1200" dirty="0">
                <a:solidFill>
                  <a:schemeClr val="tx1"/>
                </a:solidFill>
                <a:latin typeface="Arial" charset="0"/>
              </a:rPr>
              <a:t>“</a:t>
            </a:r>
            <a:r>
              <a:rPr lang="en-US" sz="1100" dirty="0">
                <a:latin typeface="Arial" charset="0"/>
              </a:rPr>
              <a:t>Add </a:t>
            </a:r>
            <a:r>
              <a:rPr lang="en-US" sz="1100" dirty="0" err="1">
                <a:latin typeface="Arial" charset="0"/>
              </a:rPr>
              <a:t>TextView</a:t>
            </a:r>
            <a:r>
              <a:rPr lang="en-US" sz="1100" dirty="0">
                <a:latin typeface="Arial" charset="0"/>
              </a:rPr>
              <a:t> programmatically:</a:t>
            </a:r>
            <a:r>
              <a:rPr lang="ja-JP" altLang="en-US" sz="1200" dirty="0">
                <a:solidFill>
                  <a:schemeClr val="tx1"/>
                </a:solidFill>
                <a:latin typeface="Arial" charset="0"/>
              </a:rPr>
              <a:t>”</a:t>
            </a:r>
            <a:r>
              <a:rPr lang="en-US" altLang="ja-JP" sz="1200" dirty="0">
                <a:solidFill>
                  <a:schemeClr val="tx1"/>
                </a:solidFill>
                <a:latin typeface="Arial" charset="0"/>
              </a:rPr>
              <a:t> and run the</a:t>
            </a: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 app!.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Change the Layout from Linear to Relative.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Add </a:t>
            </a:r>
            <a:r>
              <a:rPr lang="en-US" altLang="ja-JP" sz="1200" baseline="0" dirty="0" err="1">
                <a:solidFill>
                  <a:schemeClr val="tx1"/>
                </a:solidFill>
                <a:latin typeface="Arial" charset="0"/>
              </a:rPr>
              <a:t>ImageView</a:t>
            </a: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 programmatically to the </a:t>
            </a:r>
            <a:r>
              <a:rPr lang="en-US" altLang="ja-JP" sz="1200" baseline="0" dirty="0" err="1">
                <a:solidFill>
                  <a:schemeClr val="tx1"/>
                </a:solidFill>
                <a:latin typeface="Arial" charset="0"/>
              </a:rPr>
              <a:t>RelativeLayout</a:t>
            </a: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 in similar way to the </a:t>
            </a:r>
            <a:r>
              <a:rPr lang="en-US" altLang="ja-JP" sz="1200" baseline="0" dirty="0" err="1">
                <a:solidFill>
                  <a:schemeClr val="tx1"/>
                </a:solidFill>
                <a:latin typeface="Arial" charset="0"/>
              </a:rPr>
              <a:t>TextView</a:t>
            </a: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. 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Use an image in the </a:t>
            </a:r>
            <a:r>
              <a:rPr lang="en-US" altLang="ja-JP" sz="1200" baseline="0" dirty="0" err="1">
                <a:solidFill>
                  <a:schemeClr val="tx1"/>
                </a:solidFill>
                <a:latin typeface="Arial" charset="0"/>
              </a:rPr>
              <a:t>drawable</a:t>
            </a: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 folder different than the home screen image.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Verify the image is added to the bottom of the screen.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Set the screen background color to light green.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ja-JP" sz="1200" baseline="0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HelloWorld2.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/>
              </a:solidFill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44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to</a:t>
            </a:r>
            <a:r>
              <a:rPr lang="en-US" baseline="0" dirty="0"/>
              <a:t> name the layout file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13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itchFamily="2" charset="2"/>
              <a:buNone/>
            </a:pPr>
            <a:r>
              <a:rPr lang="en-US" dirty="0"/>
              <a:t>We</a:t>
            </a:r>
            <a:r>
              <a:rPr lang="en-US" baseline="0" dirty="0"/>
              <a:t> saw the example </a:t>
            </a:r>
            <a:r>
              <a:rPr lang="en-US" sz="1800" dirty="0" err="1">
                <a:solidFill>
                  <a:schemeClr val="tx1"/>
                </a:solidFill>
              </a:rPr>
              <a:t>ll.</a:t>
            </a:r>
            <a:r>
              <a:rPr lang="en-US" sz="1800" b="1" dirty="0" err="1">
                <a:solidFill>
                  <a:schemeClr val="tx1"/>
                </a:solidFill>
              </a:rPr>
              <a:t>addView</a:t>
            </a:r>
            <a:r>
              <a:rPr lang="en-US" sz="1800" dirty="0">
                <a:solidFill>
                  <a:schemeClr val="tx1"/>
                </a:solidFill>
              </a:rPr>
              <a:t>(text1);</a:t>
            </a:r>
            <a:r>
              <a:rPr lang="en-US" sz="1800" baseline="0" dirty="0">
                <a:solidFill>
                  <a:schemeClr val="tx1"/>
                </a:solidFill>
              </a:rPr>
              <a:t> &amp; </a:t>
            </a:r>
            <a:r>
              <a:rPr lang="en-US" sz="1800" dirty="0" err="1">
                <a:solidFill>
                  <a:schemeClr val="tx1"/>
                </a:solidFill>
              </a:rPr>
              <a:t>ll.</a:t>
            </a:r>
            <a:r>
              <a:rPr lang="en-US" sz="1800" b="1" dirty="0" err="1">
                <a:solidFill>
                  <a:schemeClr val="tx1"/>
                </a:solidFill>
              </a:rPr>
              <a:t>addView</a:t>
            </a:r>
            <a:r>
              <a:rPr lang="en-US" sz="1800" dirty="0">
                <a:solidFill>
                  <a:schemeClr val="tx1"/>
                </a:solidFill>
              </a:rPr>
              <a:t>(text2); </a:t>
            </a:r>
          </a:p>
          <a:p>
            <a:pPr lvl="0">
              <a:buFont typeface="Wingdings" pitchFamily="2" charset="2"/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59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Radio</a:t>
            </a:r>
            <a:r>
              <a:rPr lang="en-US" baseline="0" dirty="0"/>
              <a:t> buttons vs. checkboxes.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4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LinearLayoutExample from Week 4.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70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60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C4DEC-458A-4FA3-A319-713896A36AC7}" type="datetime1">
              <a:rPr lang="en-US" smtClean="0"/>
              <a:pPr>
                <a:defRPr/>
              </a:pPr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58C6AA-F59B-4101-A5EF-78124F7777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1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ACC955-26AE-4F77-A059-F794507CB206}" type="datetime1">
              <a:rPr lang="en-US" smtClean="0"/>
              <a:pPr>
                <a:defRPr/>
              </a:pPr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A5C274-9D2C-4382-AB99-5D5E14C84E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31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0A52F62-5E2D-4AD5-AFD1-4B7FFC54D63A}" type="datetime1">
              <a:rPr lang="en-US" smtClean="0"/>
              <a:pPr>
                <a:defRPr/>
              </a:pPr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77A40-3067-4B7F-A845-E8D503B9B6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16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1266" y="668482"/>
            <a:ext cx="11589468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6314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BF9D36-2ED6-4AA9-92C8-994DDF30F18D}" type="datetime1">
              <a:rPr lang="en-US" smtClean="0"/>
              <a:pPr>
                <a:defRPr/>
              </a:pPr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4B954F-8392-4B39-A7EA-3233838C4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73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5504CE-5C47-4A78-8397-A86384296A51}" type="datetime1">
              <a:rPr lang="en-US" smtClean="0"/>
              <a:pPr>
                <a:defRPr/>
              </a:pPr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C6B119-5ABA-4749-82AD-FC2D6CD0005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43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5708CA-A1E6-413E-9583-FBE7A6A0A9B1}" type="datetime1">
              <a:rPr lang="en-US" smtClean="0"/>
              <a:pPr>
                <a:defRPr/>
              </a:pPr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E31E2-36AF-4C33-B6A1-BDF1E0EA13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9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64D9AFC-82C3-48AF-ABC3-6086C274C11A}" type="datetime1">
              <a:rPr lang="en-US" smtClean="0"/>
              <a:pPr>
                <a:defRPr/>
              </a:pPr>
              <a:t>12/8/2020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48C95C-56C8-49A3-84B7-47BB3EF9CF8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87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7A6ABA-CD47-49D9-A1E8-7339052EC930}" type="datetime1">
              <a:rPr lang="en-US" smtClean="0"/>
              <a:pPr>
                <a:defRPr/>
              </a:pPr>
              <a:t>12/8/2020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E93826-4172-4F0B-BDBB-1D9326FED7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77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DF81C7-D71D-4DDC-A6E9-01D099D1D9B6}" type="datetime1">
              <a:rPr lang="en-US" smtClean="0"/>
              <a:pPr>
                <a:defRPr/>
              </a:pPr>
              <a:t>12/8/2020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F5934-C16D-4826-89E2-F39C476D6BF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9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D69E14-E11E-4A3A-9859-CF4EE266309B}" type="datetime1">
              <a:rPr lang="en-US" smtClean="0"/>
              <a:pPr>
                <a:defRPr/>
              </a:pPr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B6B6D-6817-4A48-B0E9-E8F5F1BBBB9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5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8F1453-1EFB-4CA4-88F3-0958BCF5E695}" type="datetime1">
              <a:rPr lang="en-US" smtClean="0"/>
              <a:pPr>
                <a:defRPr/>
              </a:pPr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1DA1D6-1410-48AA-9C48-144876E21D9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34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64DE5D-D53B-4EE5-B93D-AF7E674329BF}" type="datetime1">
              <a:rPr lang="en-US" smtClean="0"/>
              <a:pPr>
                <a:defRPr/>
              </a:pPr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9FD2D56-37C0-425F-9D05-B4771B544C0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qisland.com/" TargetMode="External"/><Relationship Id="rId2" Type="http://schemas.openxmlformats.org/officeDocument/2006/relationships/hyperlink" Target="https://testing.googleblog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experts/people/chiu-ki-cha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m.signalvnoise.com/5-steps-to-creating-frustration-free-android-test-devices-9bb2750edd19#.h6r7y2bgd" TargetMode="External"/><Relationship Id="rId2" Type="http://schemas.openxmlformats.org/officeDocument/2006/relationships/hyperlink" Target="http://www.guru99.com/software-testing-introduction-importanc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mindorks.com/the-dos-and-don-ts-of-writing-test-cases-in-android-70f1b5dab3e1#.jntarglw5" TargetMode="External"/><Relationship Id="rId4" Type="http://schemas.openxmlformats.org/officeDocument/2006/relationships/hyperlink" Target="https://www.toptal.com/qa/how-to-write-testable-code-and-why-it-matters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utorialspoint.com/android/android_absolute_layout.htm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s.android.com/apk/res/android:i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codepath.com/android/Defining-The-ActionBa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ides.codepath.com/android/Using-the-App-ToolBar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guide/topics/resources/menu-resource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guide/topics/ui/controls/text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reference/android/widget/CompoundButton.html%23setOnCheckedChangeListener(android.widget.CompoundButton.OnCheckedChangeListener)" TargetMode="External"/><Relationship Id="rId2" Type="http://schemas.openxmlformats.org/officeDocument/2006/relationships/hyperlink" Target="http://developer.android.com/reference/android/widget/CompoundButton.OnCheckedChangeListener.html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tools/studio/index.html" TargetMode="External"/><Relationship Id="rId2" Type="http://schemas.openxmlformats.org/officeDocument/2006/relationships/hyperlink" Target="https://developer.android.com/guide/components/fundamental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training/basics/firstapp/creating-project.html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studio/debug/index.html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tools/studio/index.html" TargetMode="External"/><Relationship Id="rId2" Type="http://schemas.openxmlformats.org/officeDocument/2006/relationships/hyperlink" Target="https://developer.android.com/guide/components/fundamental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training/basics/firstapp/creating-project.html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B3B9DBC-97CC-4A18-B4A6-66E240292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492644-1D84-449E-94E4-5FC5C873D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227"/>
            <a:ext cx="12188952" cy="45518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46C09C4-16E8-E341-A68D-9D635A286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42" y="637953"/>
            <a:ext cx="8272458" cy="3189507"/>
          </a:xfrm>
        </p:spPr>
        <p:txBody>
          <a:bodyPr>
            <a:normAutofit/>
          </a:bodyPr>
          <a:lstStyle/>
          <a:p>
            <a:pPr algn="l"/>
            <a:r>
              <a:rPr lang="en-US" sz="8000">
                <a:solidFill>
                  <a:srgbClr val="FFFFFF"/>
                </a:solidFill>
              </a:rPr>
              <a:t>COMP3074 Mobile App Development I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94EE1A74-DEBF-434E-8B5E-7AB296ECB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1938528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8C7C4D4B-92D9-4FA4-A294-749E8574F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1874520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BADA3358-2A3F-41B0-A458-6FD1DB3AF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323AD91-1330-E148-9FFF-9C4419AAF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42" y="4377268"/>
            <a:ext cx="7970903" cy="1280582"/>
          </a:xfrm>
        </p:spPr>
        <p:txBody>
          <a:bodyPr anchor="t">
            <a:normAutofit/>
          </a:bodyPr>
          <a:lstStyle/>
          <a:p>
            <a:pPr algn="l"/>
            <a:r>
              <a:rPr lang="en-US" sz="3200">
                <a:solidFill>
                  <a:srgbClr val="FEFFFF"/>
                </a:solidFill>
              </a:rPr>
              <a:t>Week 2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E4737216-37B2-43AD-AB08-05BFCCEFC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6873" y="4377267"/>
            <a:ext cx="312207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09BF5-5FA0-B642-8194-3CCBB05EC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5528" y="6382512"/>
            <a:ext cx="6757416" cy="320040"/>
          </a:xfrm>
        </p:spPr>
        <p:txBody>
          <a:bodyPr>
            <a:normAutofit/>
          </a:bodyPr>
          <a:lstStyle/>
          <a:p>
            <a:pPr algn="l"/>
            <a:endParaRPr lang="en-US" sz="1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A5065-3D14-BD46-A39A-97CE740AF9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536" y="6382512"/>
            <a:ext cx="2825496" cy="32004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54BF9D36-2ED6-4AA9-92C8-994DDF30F18D}" type="datetime1">
              <a:rPr lang="en-US" sz="1000"/>
              <a:pPr algn="r">
                <a:spcAft>
                  <a:spcPts val="600"/>
                </a:spcAft>
                <a:defRPr/>
              </a:pPr>
              <a:t>12/8/2020</a:t>
            </a:fld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5E837-7A92-044D-A9EF-DF05204DF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A4B954F-8392-4B39-A7EA-3233838C424A}" type="slidenum">
              <a:rPr lang="en-US" sz="1000"/>
              <a:pPr>
                <a:spcAft>
                  <a:spcPts val="600"/>
                </a:spcAft>
                <a:defRPr/>
              </a:pPr>
              <a:t>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195852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resources from Java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sz="1600" b="1" dirty="0"/>
              <a:t>	  String </a:t>
            </a:r>
            <a:r>
              <a:rPr lang="en-US" sz="1600" b="1" dirty="0" err="1"/>
              <a:t>myString</a:t>
            </a:r>
            <a:r>
              <a:rPr lang="en-US" sz="1600" b="1" dirty="0"/>
              <a:t> = </a:t>
            </a:r>
            <a:r>
              <a:rPr lang="en-US" sz="1600" b="1" dirty="0" err="1"/>
              <a:t>getResources</a:t>
            </a:r>
            <a:r>
              <a:rPr lang="en-US" sz="1600" b="1" dirty="0"/>
              <a:t>().</a:t>
            </a:r>
            <a:r>
              <a:rPr lang="en-US" sz="1600" b="1" dirty="0" err="1"/>
              <a:t>getString</a:t>
            </a:r>
            <a:r>
              <a:rPr lang="en-US" sz="1600" b="1" dirty="0"/>
              <a:t>(</a:t>
            </a:r>
            <a:r>
              <a:rPr lang="en-US" sz="1600" b="1" dirty="0" err="1"/>
              <a:t>R.string.display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b="1" dirty="0" err="1"/>
              <a:t>myColor</a:t>
            </a:r>
            <a:r>
              <a:rPr lang="en-US" sz="1600" b="1" dirty="0"/>
              <a:t> = </a:t>
            </a:r>
            <a:r>
              <a:rPr lang="en-US" sz="1600" b="1" dirty="0" err="1"/>
              <a:t>getResources</a:t>
            </a:r>
            <a:r>
              <a:rPr lang="en-US" sz="1600" b="1" dirty="0"/>
              <a:t>().</a:t>
            </a:r>
            <a:r>
              <a:rPr lang="en-US" sz="1600" b="1" dirty="0" err="1"/>
              <a:t>getColor</a:t>
            </a:r>
            <a:r>
              <a:rPr lang="en-US" sz="1600" b="1" dirty="0"/>
              <a:t>(</a:t>
            </a:r>
            <a:r>
              <a:rPr lang="en-US" sz="1600" b="1" dirty="0" err="1"/>
              <a:t>R.color.prettyTextColor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/>
              <a:t>        float </a:t>
            </a:r>
            <a:r>
              <a:rPr lang="en-US" sz="1600" b="1" dirty="0" err="1"/>
              <a:t>myDimen</a:t>
            </a:r>
            <a:r>
              <a:rPr lang="en-US" sz="1600" b="1" dirty="0"/>
              <a:t> = </a:t>
            </a:r>
            <a:r>
              <a:rPr lang="en-US" sz="1600" b="1" dirty="0" err="1"/>
              <a:t>getResources</a:t>
            </a:r>
            <a:r>
              <a:rPr lang="en-US" sz="1600" b="1" dirty="0"/>
              <a:t>().</a:t>
            </a:r>
            <a:r>
              <a:rPr lang="en-US" sz="1600" b="1" dirty="0" err="1"/>
              <a:t>getDimension</a:t>
            </a:r>
            <a:r>
              <a:rPr lang="en-US" sz="1600" b="1" dirty="0"/>
              <a:t>(</a:t>
            </a:r>
            <a:r>
              <a:rPr lang="en-US" sz="1600" b="1" dirty="0" err="1"/>
              <a:t>R.dimen.textPointSize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ColorDrawable</a:t>
            </a:r>
            <a:r>
              <a:rPr lang="en-US" sz="1600" b="1" dirty="0"/>
              <a:t> </a:t>
            </a:r>
            <a:r>
              <a:rPr lang="en-US" sz="1600" b="1" dirty="0" err="1"/>
              <a:t>myDraw</a:t>
            </a:r>
            <a:r>
              <a:rPr lang="en-US" sz="1600" b="1" dirty="0"/>
              <a:t> = (</a:t>
            </a:r>
            <a:r>
              <a:rPr lang="en-US" sz="1600" b="1" dirty="0" err="1"/>
              <a:t>ColorDrawable</a:t>
            </a:r>
            <a:r>
              <a:rPr lang="en-US" sz="1600" b="1" dirty="0"/>
              <a:t>)</a:t>
            </a:r>
            <a:r>
              <a:rPr lang="en-US" sz="1600" b="1" dirty="0" err="1"/>
              <a:t>getResources</a:t>
            </a:r>
            <a:r>
              <a:rPr lang="en-US" sz="1600" b="1" dirty="0"/>
              <a:t>().</a:t>
            </a:r>
            <a:r>
              <a:rPr lang="en-US" sz="1600" b="1" dirty="0" err="1"/>
              <a:t>getDrawable</a:t>
            </a:r>
            <a:r>
              <a:rPr lang="en-US" sz="1600" b="1" dirty="0"/>
              <a:t>(</a:t>
            </a:r>
            <a:r>
              <a:rPr lang="en-US" sz="1600" b="1" dirty="0" err="1"/>
              <a:t>R.drawable.redDrawable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ImageView</a:t>
            </a:r>
            <a:r>
              <a:rPr lang="en-US" sz="1600" b="1" dirty="0"/>
              <a:t> </a:t>
            </a:r>
            <a:r>
              <a:rPr lang="en-US" sz="1600" b="1" dirty="0" err="1"/>
              <a:t>imgView</a:t>
            </a:r>
            <a:r>
              <a:rPr lang="en-US" sz="1600" b="1" dirty="0"/>
              <a:t> = (</a:t>
            </a:r>
            <a:r>
              <a:rPr lang="en-US" sz="1600" b="1" dirty="0" err="1"/>
              <a:t>ImageView</a:t>
            </a:r>
            <a:r>
              <a:rPr lang="en-US" sz="1600" b="1" dirty="0"/>
              <a:t>)</a:t>
            </a:r>
            <a:r>
              <a:rPr lang="en-US" sz="1600" b="1" dirty="0" err="1"/>
              <a:t>findViewById</a:t>
            </a:r>
            <a:r>
              <a:rPr lang="en-US" sz="1600" b="1" dirty="0"/>
              <a:t>(R.id.imageView1);</a:t>
            </a:r>
          </a:p>
          <a:p>
            <a:pPr>
              <a:buNone/>
            </a:pPr>
            <a:endParaRPr lang="en-US" sz="1600" b="1" dirty="0"/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imgView.setImageDrawable</a:t>
            </a:r>
            <a:r>
              <a:rPr lang="en-US" sz="1600" b="1" dirty="0"/>
              <a:t>(</a:t>
            </a:r>
            <a:r>
              <a:rPr lang="en-US" sz="1600" b="1" dirty="0" err="1"/>
              <a:t>myDraw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>
                <a:solidFill>
                  <a:srgbClr val="339966"/>
                </a:solidFill>
              </a:rPr>
              <a:t>        //String[] flavors = </a:t>
            </a:r>
            <a:r>
              <a:rPr lang="en-US" sz="1600" b="1" dirty="0" err="1">
                <a:solidFill>
                  <a:srgbClr val="339966"/>
                </a:solidFill>
              </a:rPr>
              <a:t>getResources</a:t>
            </a:r>
            <a:r>
              <a:rPr lang="en-US" sz="1600" b="1" dirty="0">
                <a:solidFill>
                  <a:srgbClr val="339966"/>
                </a:solidFill>
              </a:rPr>
              <a:t>().</a:t>
            </a:r>
            <a:r>
              <a:rPr lang="en-US" sz="1600" b="1" dirty="0" err="1">
                <a:solidFill>
                  <a:srgbClr val="339966"/>
                </a:solidFill>
              </a:rPr>
              <a:t>getStringArray</a:t>
            </a:r>
            <a:r>
              <a:rPr lang="en-US" sz="1600" b="1" dirty="0">
                <a:solidFill>
                  <a:srgbClr val="339966"/>
                </a:solidFill>
              </a:rPr>
              <a:t>(</a:t>
            </a:r>
            <a:r>
              <a:rPr lang="en-US" sz="1600" b="1" dirty="0" err="1">
                <a:solidFill>
                  <a:srgbClr val="339966"/>
                </a:solidFill>
              </a:rPr>
              <a:t>R.array.flavors</a:t>
            </a:r>
            <a:r>
              <a:rPr lang="en-US" sz="1600" b="1" dirty="0">
                <a:solidFill>
                  <a:srgbClr val="339966"/>
                </a:solidFill>
              </a:rPr>
              <a:t>);</a:t>
            </a:r>
          </a:p>
          <a:p>
            <a:pPr>
              <a:buNone/>
            </a:pPr>
            <a:endParaRPr lang="en-US" sz="1600" b="1" dirty="0"/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TextView</a:t>
            </a:r>
            <a:r>
              <a:rPr lang="en-US" sz="1600" b="1" dirty="0"/>
              <a:t> </a:t>
            </a:r>
            <a:r>
              <a:rPr lang="en-US" sz="1600" b="1" dirty="0" err="1"/>
              <a:t>tv</a:t>
            </a:r>
            <a:r>
              <a:rPr lang="en-US" sz="1600" b="1" dirty="0"/>
              <a:t> = (</a:t>
            </a:r>
            <a:r>
              <a:rPr lang="en-US" sz="1600" b="1" dirty="0" err="1"/>
              <a:t>TextView</a:t>
            </a:r>
            <a:r>
              <a:rPr lang="en-US" sz="1600" b="1" dirty="0"/>
              <a:t>)</a:t>
            </a:r>
            <a:r>
              <a:rPr lang="en-US" sz="1600" b="1" dirty="0" err="1"/>
              <a:t>findViewById</a:t>
            </a:r>
            <a:r>
              <a:rPr lang="en-US" sz="1600" b="1" dirty="0"/>
              <a:t>(</a:t>
            </a:r>
            <a:r>
              <a:rPr lang="en-US" sz="1600" b="1" dirty="0" err="1"/>
              <a:t>R.id.txtView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tv.setTextSize</a:t>
            </a:r>
            <a:r>
              <a:rPr lang="en-US" sz="1600" b="1" dirty="0"/>
              <a:t>(</a:t>
            </a:r>
            <a:r>
              <a:rPr lang="en-US" sz="1600" b="1" dirty="0" err="1"/>
              <a:t>myDimen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tv.setTextColor</a:t>
            </a:r>
            <a:r>
              <a:rPr lang="en-US" sz="1600" b="1" dirty="0"/>
              <a:t>(</a:t>
            </a:r>
            <a:r>
              <a:rPr lang="en-US" sz="1600" b="1" dirty="0" err="1"/>
              <a:t>myColor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tv.setText</a:t>
            </a:r>
            <a:r>
              <a:rPr lang="en-US" sz="1600" b="1" dirty="0"/>
              <a:t>(</a:t>
            </a:r>
            <a:r>
              <a:rPr lang="en-US" sz="1600" b="1" dirty="0" err="1"/>
              <a:t>myString</a:t>
            </a:r>
            <a:r>
              <a:rPr lang="en-US" sz="1600" b="1" dirty="0"/>
              <a:t>);       </a:t>
            </a:r>
          </a:p>
          <a:p>
            <a:pPr>
              <a:buNone/>
            </a:pPr>
            <a:r>
              <a:rPr lang="en-US" sz="1600" b="1" dirty="0"/>
              <a:t>        </a:t>
            </a:r>
          </a:p>
          <a:p>
            <a:pPr>
              <a:buNone/>
            </a:pPr>
            <a:r>
              <a:rPr lang="en-US" sz="1600" b="1" dirty="0"/>
              <a:t>    }</a:t>
            </a:r>
          </a:p>
          <a:p>
            <a:pPr>
              <a:buNone/>
            </a:pPr>
            <a:r>
              <a:rPr lang="en-US" sz="1600" b="1" dirty="0"/>
              <a:t>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BF9D36-2ED6-4AA9-92C8-994DDF30F18D}" type="datetime1">
              <a:rPr lang="en-US" smtClean="0"/>
              <a:pPr>
                <a:defRPr/>
              </a:pPr>
              <a:t>12/8/2020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4B954F-8392-4B39-A7EA-3233838C424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85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408178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Write testable</a:t>
            </a:r>
            <a:r>
              <a:rPr sz="3733" spc="-133" dirty="0"/>
              <a:t> </a:t>
            </a:r>
            <a:r>
              <a:rPr sz="3733" dirty="0"/>
              <a:t>code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633664" y="1568468"/>
            <a:ext cx="5496560" cy="1281546"/>
          </a:xfrm>
          <a:prstGeom prst="rect">
            <a:avLst/>
          </a:prstGeom>
        </p:spPr>
        <p:txBody>
          <a:bodyPr vert="horz" wrap="square" lIns="0" tIns="70272" rIns="0" bIns="0" rtlCol="0">
            <a:spAutoFit/>
          </a:bodyPr>
          <a:lstStyle/>
          <a:p>
            <a:pPr marL="505447" indent="-489361">
              <a:spcBef>
                <a:spcPts val="552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SRP </a:t>
            </a:r>
            <a:r>
              <a:rPr sz="2400" dirty="0">
                <a:latin typeface="Arial"/>
                <a:cs typeface="Arial"/>
              </a:rPr>
              <a:t>(Single </a:t>
            </a:r>
            <a:r>
              <a:rPr sz="2400" spc="-7" dirty="0">
                <a:latin typeface="Arial"/>
                <a:cs typeface="Arial"/>
              </a:rPr>
              <a:t>Responsibility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Principle)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IoC </a:t>
            </a:r>
            <a:r>
              <a:rPr sz="2400" dirty="0">
                <a:latin typeface="Arial"/>
                <a:cs typeface="Arial"/>
              </a:rPr>
              <a:t>(Inversion </a:t>
            </a:r>
            <a:r>
              <a:rPr sz="2400" spc="-7" dirty="0">
                <a:latin typeface="Arial"/>
                <a:cs typeface="Arial"/>
              </a:rPr>
              <a:t>of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Control)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...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2966" y="3778263"/>
            <a:ext cx="10978727" cy="8303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It is as </a:t>
            </a:r>
            <a:r>
              <a:rPr sz="2400" dirty="0">
                <a:latin typeface="Arial"/>
                <a:cs typeface="Arial"/>
              </a:rPr>
              <a:t>same </a:t>
            </a:r>
            <a:r>
              <a:rPr sz="2400" spc="-7" dirty="0">
                <a:latin typeface="Arial"/>
                <a:cs typeface="Arial"/>
              </a:rPr>
              <a:t>as we do </a:t>
            </a:r>
            <a:r>
              <a:rPr sz="2400" dirty="0">
                <a:latin typeface="Arial"/>
                <a:cs typeface="Arial"/>
              </a:rPr>
              <a:t>modularize </a:t>
            </a:r>
            <a:r>
              <a:rPr sz="2400" spc="-7" dirty="0">
                <a:latin typeface="Arial"/>
                <a:cs typeface="Arial"/>
              </a:rPr>
              <a:t>or OOP with Design Pattern. If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7" dirty="0">
                <a:latin typeface="Arial"/>
                <a:cs typeface="Arial"/>
              </a:rPr>
              <a:t>are used to  those design principle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7" dirty="0">
                <a:latin typeface="Arial"/>
                <a:cs typeface="Arial"/>
              </a:rPr>
              <a:t>are writing testable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code.</a:t>
            </a:r>
          </a:p>
        </p:txBody>
      </p:sp>
    </p:spTree>
    <p:extLst>
      <p:ext uri="{BB962C8B-B14F-4D97-AF65-F5344CB8AC3E}">
        <p14:creationId xmlns:p14="http://schemas.microsoft.com/office/powerpoint/2010/main" val="4337003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11142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/>
              <a:t>JUnit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6" y="1568469"/>
            <a:ext cx="10673079" cy="167986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JUnit </a:t>
            </a:r>
            <a:r>
              <a:rPr sz="2400" spc="-7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unit testing framework for the </a:t>
            </a:r>
            <a:r>
              <a:rPr sz="2400" dirty="0">
                <a:latin typeface="Arial"/>
                <a:cs typeface="Arial"/>
              </a:rPr>
              <a:t>Java </a:t>
            </a:r>
            <a:r>
              <a:rPr sz="2400" spc="-7" dirty="0">
                <a:latin typeface="Arial"/>
                <a:cs typeface="Arial"/>
              </a:rPr>
              <a:t>programming language. </a:t>
            </a:r>
            <a:r>
              <a:rPr sz="2400" dirty="0">
                <a:latin typeface="Arial"/>
                <a:cs typeface="Arial"/>
              </a:rPr>
              <a:t>JUnit </a:t>
            </a:r>
            <a:r>
              <a:rPr sz="2400" spc="-7" dirty="0">
                <a:latin typeface="Arial"/>
                <a:cs typeface="Arial"/>
              </a:rPr>
              <a:t>has  been important in the development of test-driven development, and is one of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7" dirty="0">
                <a:latin typeface="Arial"/>
                <a:cs typeface="Arial"/>
              </a:rPr>
              <a:t>family of unit testing frameworks which is </a:t>
            </a:r>
            <a:r>
              <a:rPr sz="2400" dirty="0">
                <a:latin typeface="Arial"/>
                <a:cs typeface="Arial"/>
              </a:rPr>
              <a:t>collectively known </a:t>
            </a:r>
            <a:r>
              <a:rPr sz="2400" spc="-7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xUnit </a:t>
            </a:r>
            <a:r>
              <a:rPr sz="2400" spc="-7" dirty="0">
                <a:latin typeface="Arial"/>
                <a:cs typeface="Arial"/>
              </a:rPr>
              <a:t>that  originated with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SUnit.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55992" y="2260595"/>
            <a:ext cx="5079989" cy="4597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626540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77182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</a:t>
            </a:r>
            <a:r>
              <a:rPr sz="3733" spc="-100" dirty="0"/>
              <a:t> </a:t>
            </a:r>
            <a:r>
              <a:rPr sz="3733" spc="-7" dirty="0"/>
              <a:t>Android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6" y="1568469"/>
            <a:ext cx="10825479" cy="40966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Android tests are based on </a:t>
            </a:r>
            <a:r>
              <a:rPr sz="2400" dirty="0">
                <a:latin typeface="Arial"/>
                <a:cs typeface="Arial"/>
              </a:rPr>
              <a:t>JUnit, </a:t>
            </a:r>
            <a:r>
              <a:rPr sz="2400" spc="-7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you can run </a:t>
            </a:r>
            <a:r>
              <a:rPr sz="2400" spc="-7" dirty="0">
                <a:latin typeface="Arial"/>
                <a:cs typeface="Arial"/>
              </a:rPr>
              <a:t>them either as local unit tests  on the </a:t>
            </a:r>
            <a:r>
              <a:rPr sz="2400" dirty="0">
                <a:latin typeface="Arial"/>
                <a:cs typeface="Arial"/>
              </a:rPr>
              <a:t>JVM </a:t>
            </a:r>
            <a:r>
              <a:rPr sz="2400" spc="-7" dirty="0">
                <a:latin typeface="Arial"/>
                <a:cs typeface="Arial"/>
              </a:rPr>
              <a:t>or as instrumented tests on an Android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device.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133" dirty="0">
              <a:latin typeface="Arial"/>
              <a:cs typeface="Arial"/>
            </a:endParaRPr>
          </a:p>
          <a:p>
            <a:pPr marL="16933">
              <a:spcBef>
                <a:spcPts val="7"/>
              </a:spcBef>
            </a:pPr>
            <a:r>
              <a:rPr sz="2400" spc="-7" dirty="0">
                <a:latin typeface="Arial"/>
                <a:cs typeface="Arial"/>
              </a:rPr>
              <a:t>Test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types</a:t>
            </a:r>
            <a:endParaRPr sz="2400" dirty="0">
              <a:latin typeface="Arial"/>
              <a:cs typeface="Arial"/>
            </a:endParaRPr>
          </a:p>
          <a:p>
            <a:pPr marL="16933" marR="8157429" indent="120224">
              <a:lnSpc>
                <a:spcPct val="187500"/>
              </a:lnSpc>
              <a:buChar char="●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Local unit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tests  In Android</a:t>
            </a:r>
            <a:r>
              <a:rPr sz="2400" spc="-6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Studio,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420"/>
              </a:spcBef>
            </a:pPr>
            <a:r>
              <a:rPr sz="2400" spc="-7" dirty="0">
                <a:latin typeface="Arial"/>
                <a:cs typeface="Arial"/>
              </a:rPr>
              <a:t>Located at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 [module-name]/src/</a:t>
            </a:r>
            <a:r>
              <a:rPr sz="2400" b="1" spc="-7" dirty="0">
                <a:solidFill>
                  <a:srgbClr val="FF0000"/>
                </a:solidFill>
                <a:latin typeface="Arial"/>
                <a:cs typeface="Arial"/>
              </a:rPr>
              <a:t>test/java/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133" dirty="0">
              <a:latin typeface="Arial"/>
              <a:cs typeface="Arial"/>
            </a:endParaRPr>
          </a:p>
          <a:p>
            <a:pPr marL="626518" indent="-489361">
              <a:spcBef>
                <a:spcPts val="7"/>
              </a:spcBef>
              <a:buChar char="●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Instrumented tests </a:t>
            </a:r>
            <a:r>
              <a:rPr sz="2400" dirty="0">
                <a:latin typeface="Arial"/>
                <a:cs typeface="Arial"/>
              </a:rPr>
              <a:t>(talk </a:t>
            </a:r>
            <a:r>
              <a:rPr sz="2400" spc="-7" dirty="0">
                <a:latin typeface="Arial"/>
                <a:cs typeface="Arial"/>
              </a:rPr>
              <a:t>in next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part)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62254" y="2977349"/>
            <a:ext cx="5540084" cy="3602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862473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5" y="677405"/>
            <a:ext cx="921512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</a:t>
            </a:r>
            <a:r>
              <a:rPr sz="3733" spc="-87" dirty="0"/>
              <a:t> </a:t>
            </a:r>
            <a:r>
              <a:rPr sz="3733" dirty="0"/>
              <a:t>JUnit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6" y="1621809"/>
            <a:ext cx="10745893" cy="140202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Set up the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environment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2933">
              <a:latin typeface="Arial"/>
              <a:cs typeface="Arial"/>
            </a:endParaRPr>
          </a:p>
          <a:p>
            <a:pPr marL="1250494" marR="6773">
              <a:lnSpc>
                <a:spcPts val="2200"/>
              </a:lnSpc>
              <a:spcBef>
                <a:spcPts val="7"/>
              </a:spcBef>
            </a:pPr>
            <a:r>
              <a:rPr sz="1867" spc="-7" dirty="0">
                <a:latin typeface="Arial"/>
                <a:cs typeface="Arial"/>
              </a:rPr>
              <a:t>Be </a:t>
            </a:r>
            <a:r>
              <a:rPr sz="1867" dirty="0">
                <a:latin typeface="Arial"/>
                <a:cs typeface="Arial"/>
              </a:rPr>
              <a:t>careful </a:t>
            </a:r>
            <a:r>
              <a:rPr sz="1867" spc="-7" dirty="0">
                <a:latin typeface="Arial"/>
                <a:cs typeface="Arial"/>
              </a:rPr>
              <a:t>of what build </a:t>
            </a:r>
            <a:r>
              <a:rPr sz="1867" dirty="0">
                <a:latin typeface="Arial"/>
                <a:cs typeface="Arial"/>
              </a:rPr>
              <a:t>configuration you </a:t>
            </a:r>
            <a:r>
              <a:rPr sz="1867" spc="-7" dirty="0">
                <a:latin typeface="Arial"/>
                <a:cs typeface="Arial"/>
              </a:rPr>
              <a:t>are using. If Unit Test, it </a:t>
            </a:r>
            <a:r>
              <a:rPr sz="1867" dirty="0">
                <a:latin typeface="Arial"/>
                <a:cs typeface="Arial"/>
              </a:rPr>
              <a:t>should </a:t>
            </a:r>
            <a:r>
              <a:rPr sz="1867" spc="-7" dirty="0">
                <a:latin typeface="Arial"/>
                <a:cs typeface="Arial"/>
              </a:rPr>
              <a:t>be ‘testCompile’,  not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‘androidTestCompile’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9828" y="3014877"/>
            <a:ext cx="8063653" cy="3077633"/>
            <a:chOff x="1672371" y="2261157"/>
            <a:chExt cx="6047740" cy="2308225"/>
          </a:xfrm>
        </p:grpSpPr>
        <p:sp>
          <p:nvSpPr>
            <p:cNvPr id="5" name="object 5"/>
            <p:cNvSpPr/>
            <p:nvPr/>
          </p:nvSpPr>
          <p:spPr>
            <a:xfrm>
              <a:off x="1672371" y="2648419"/>
              <a:ext cx="5710796" cy="19204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071295" y="2265920"/>
              <a:ext cx="584200" cy="1062355"/>
            </a:xfrm>
            <a:custGeom>
              <a:avLst/>
              <a:gdLst/>
              <a:ahLst/>
              <a:cxnLst/>
              <a:rect l="l" t="t" r="r" b="b"/>
              <a:pathLst>
                <a:path w="584200" h="1062354">
                  <a:moveTo>
                    <a:pt x="0" y="0"/>
                  </a:moveTo>
                  <a:lnTo>
                    <a:pt x="584148" y="10620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641669" y="3320368"/>
              <a:ext cx="34925" cy="45720"/>
            </a:xfrm>
            <a:custGeom>
              <a:avLst/>
              <a:gdLst/>
              <a:ahLst/>
              <a:cxnLst/>
              <a:rect l="l" t="t" r="r" b="b"/>
              <a:pathLst>
                <a:path w="34925" h="45720">
                  <a:moveTo>
                    <a:pt x="34624" y="45449"/>
                  </a:moveTo>
                  <a:lnTo>
                    <a:pt x="0" y="15149"/>
                  </a:lnTo>
                  <a:lnTo>
                    <a:pt x="27574" y="0"/>
                  </a:lnTo>
                  <a:lnTo>
                    <a:pt x="34624" y="45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641669" y="3320368"/>
              <a:ext cx="34925" cy="45720"/>
            </a:xfrm>
            <a:custGeom>
              <a:avLst/>
              <a:gdLst/>
              <a:ahLst/>
              <a:cxnLst/>
              <a:rect l="l" t="t" r="r" b="b"/>
              <a:pathLst>
                <a:path w="34925" h="45720">
                  <a:moveTo>
                    <a:pt x="0" y="15149"/>
                  </a:moveTo>
                  <a:lnTo>
                    <a:pt x="34624" y="45449"/>
                  </a:lnTo>
                  <a:lnTo>
                    <a:pt x="27574" y="0"/>
                  </a:lnTo>
                  <a:lnTo>
                    <a:pt x="0" y="15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574938" y="3252918"/>
              <a:ext cx="2140585" cy="433705"/>
            </a:xfrm>
            <a:custGeom>
              <a:avLst/>
              <a:gdLst/>
              <a:ahLst/>
              <a:cxnLst/>
              <a:rect l="l" t="t" r="r" b="b"/>
              <a:pathLst>
                <a:path w="2140584" h="433704">
                  <a:moveTo>
                    <a:pt x="2140295" y="0"/>
                  </a:moveTo>
                  <a:lnTo>
                    <a:pt x="0" y="4335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532588" y="3671042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45474" y="30849"/>
                  </a:moveTo>
                  <a:lnTo>
                    <a:pt x="0" y="23999"/>
                  </a:lnTo>
                  <a:lnTo>
                    <a:pt x="39249" y="0"/>
                  </a:lnTo>
                  <a:lnTo>
                    <a:pt x="45474" y="308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532588" y="3671042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39249" y="0"/>
                  </a:moveTo>
                  <a:lnTo>
                    <a:pt x="0" y="23999"/>
                  </a:lnTo>
                  <a:lnTo>
                    <a:pt x="45474" y="30849"/>
                  </a:lnTo>
                  <a:lnTo>
                    <a:pt x="3924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059517" y="3831913"/>
            <a:ext cx="16645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Mock </a:t>
            </a:r>
            <a:r>
              <a:rPr sz="1867" spc="-7" dirty="0">
                <a:latin typeface="Arial"/>
                <a:cs typeface="Arial"/>
              </a:rPr>
              <a:t>testing</a:t>
            </a:r>
            <a:r>
              <a:rPr sz="1867" spc="-12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lib</a:t>
            </a:r>
            <a:endParaRPr sz="18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77937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5" y="677405"/>
            <a:ext cx="921512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</a:t>
            </a:r>
            <a:r>
              <a:rPr sz="3733" spc="-87" dirty="0"/>
              <a:t> </a:t>
            </a:r>
            <a:r>
              <a:rPr sz="3733" dirty="0"/>
              <a:t>JUnit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6" y="1568468"/>
            <a:ext cx="6732693" cy="40966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1379186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Suppose now we want to test the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class,  </a:t>
            </a:r>
            <a:r>
              <a:rPr sz="2400" spc="-7" dirty="0">
                <a:latin typeface="Arial"/>
                <a:cs typeface="Arial"/>
              </a:rPr>
              <a:t>EmailValidator.</a:t>
            </a:r>
            <a:endParaRPr sz="2400" dirty="0">
              <a:latin typeface="Arial"/>
              <a:cs typeface="Arial"/>
            </a:endParaRPr>
          </a:p>
          <a:p>
            <a:pPr marL="625671" marR="255687" indent="-406390">
              <a:lnSpc>
                <a:spcPct val="114599"/>
              </a:lnSpc>
              <a:spcBef>
                <a:spcPts val="210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should make a </a:t>
            </a:r>
            <a:r>
              <a:rPr sz="2400" spc="-7" dirty="0">
                <a:latin typeface="Arial"/>
                <a:cs typeface="Arial"/>
              </a:rPr>
              <a:t>test </a:t>
            </a:r>
            <a:r>
              <a:rPr sz="2400" dirty="0">
                <a:latin typeface="Arial"/>
                <a:cs typeface="Arial"/>
              </a:rPr>
              <a:t>case </a:t>
            </a:r>
            <a:r>
              <a:rPr sz="2400" spc="-7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smallest</a:t>
            </a:r>
            <a:r>
              <a:rPr sz="2400" spc="-14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as  possible.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4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should make </a:t>
            </a:r>
            <a:r>
              <a:rPr sz="2400" spc="-7" dirty="0">
                <a:latin typeface="Arial"/>
                <a:cs typeface="Arial"/>
              </a:rPr>
              <a:t>the true and the false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cases</a:t>
            </a:r>
          </a:p>
          <a:p>
            <a:pPr marL="625671" marR="441102" indent="-406390">
              <a:lnSpc>
                <a:spcPct val="114599"/>
              </a:lnSpc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Naming </a:t>
            </a:r>
            <a:r>
              <a:rPr sz="2400" dirty="0">
                <a:latin typeface="Arial"/>
                <a:cs typeface="Arial"/>
              </a:rPr>
              <a:t>your </a:t>
            </a:r>
            <a:r>
              <a:rPr sz="2400" spc="-7" dirty="0">
                <a:latin typeface="Arial"/>
                <a:cs typeface="Arial"/>
              </a:rPr>
              <a:t>UnitTest </a:t>
            </a:r>
            <a:r>
              <a:rPr sz="2400" dirty="0">
                <a:latin typeface="Arial"/>
                <a:cs typeface="Arial"/>
              </a:rPr>
              <a:t>class </a:t>
            </a:r>
            <a:r>
              <a:rPr sz="2400" spc="-7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postfix,  ‘Test’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413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Naming </a:t>
            </a:r>
            <a:r>
              <a:rPr sz="2400" dirty="0">
                <a:latin typeface="Arial"/>
                <a:cs typeface="Arial"/>
              </a:rPr>
              <a:t>your readable </a:t>
            </a:r>
            <a:r>
              <a:rPr sz="2400" spc="-7" dirty="0">
                <a:latin typeface="Arial"/>
                <a:cs typeface="Arial"/>
              </a:rPr>
              <a:t>test </a:t>
            </a:r>
            <a:r>
              <a:rPr sz="2400" dirty="0">
                <a:latin typeface="Arial"/>
                <a:cs typeface="Arial"/>
              </a:rPr>
              <a:t>case</a:t>
            </a:r>
            <a:r>
              <a:rPr sz="2400" spc="-7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function.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4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Give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expectant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result.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970433" y="1852679"/>
          <a:ext cx="3799840" cy="39103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9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8799">
                <a:tc>
                  <a:txBody>
                    <a:bodyPr/>
                    <a:lstStyle/>
                    <a:p>
                      <a:pPr marL="851535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EmailValidator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796">
                <a:tc>
                  <a:txBody>
                    <a:bodyPr/>
                    <a:lstStyle/>
                    <a:p>
                      <a:pPr marL="210185">
                        <a:lnSpc>
                          <a:spcPts val="1664"/>
                        </a:lnSpc>
                        <a:spcBef>
                          <a:spcPts val="615"/>
                        </a:spcBef>
                        <a:tabLst>
                          <a:tab pos="542290" algn="l"/>
                        </a:tabLst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+	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isValidEmail(String)</a:t>
                      </a:r>
                      <a:endParaRPr sz="1900">
                        <a:latin typeface="Arial"/>
                        <a:cs typeface="Arial"/>
                      </a:endParaRPr>
                    </a:p>
                    <a:p>
                      <a:pPr marL="210185">
                        <a:lnSpc>
                          <a:spcPts val="1664"/>
                        </a:lnSpc>
                        <a:tabLst>
                          <a:tab pos="542290" algn="l"/>
                        </a:tabLst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+	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...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7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8625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5" y="677405"/>
            <a:ext cx="921512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</a:t>
            </a:r>
            <a:r>
              <a:rPr sz="3733" spc="-87" dirty="0"/>
              <a:t> </a:t>
            </a:r>
            <a:r>
              <a:rPr sz="3733" dirty="0"/>
              <a:t>JUnit</a:t>
            </a:r>
            <a:endParaRPr sz="3733"/>
          </a:p>
        </p:txBody>
      </p:sp>
      <p:grpSp>
        <p:nvGrpSpPr>
          <p:cNvPr id="3" name="object 3"/>
          <p:cNvGrpSpPr/>
          <p:nvPr/>
        </p:nvGrpSpPr>
        <p:grpSpPr>
          <a:xfrm>
            <a:off x="0" y="1536614"/>
            <a:ext cx="12065000" cy="5051213"/>
            <a:chOff x="0" y="1152460"/>
            <a:chExt cx="9048750" cy="3788410"/>
          </a:xfrm>
        </p:grpSpPr>
        <p:sp>
          <p:nvSpPr>
            <p:cNvPr id="4" name="object 4"/>
            <p:cNvSpPr/>
            <p:nvPr/>
          </p:nvSpPr>
          <p:spPr>
            <a:xfrm>
              <a:off x="0" y="1152460"/>
              <a:ext cx="9048589" cy="37884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7631834" y="3600442"/>
              <a:ext cx="473075" cy="306070"/>
            </a:xfrm>
            <a:custGeom>
              <a:avLst/>
              <a:gdLst/>
              <a:ahLst/>
              <a:cxnLst/>
              <a:rect l="l" t="t" r="r" b="b"/>
              <a:pathLst>
                <a:path w="473075" h="306070">
                  <a:moveTo>
                    <a:pt x="0" y="0"/>
                  </a:moveTo>
                  <a:lnTo>
                    <a:pt x="472499" y="0"/>
                  </a:lnTo>
                  <a:lnTo>
                    <a:pt x="472499" y="305699"/>
                  </a:lnTo>
                  <a:lnTo>
                    <a:pt x="0" y="3056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976550" y="5296067"/>
            <a:ext cx="12708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Expectation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39761" y="4782056"/>
            <a:ext cx="6450753" cy="408093"/>
          </a:xfrm>
          <a:custGeom>
            <a:avLst/>
            <a:gdLst/>
            <a:ahLst/>
            <a:cxnLst/>
            <a:rect l="l" t="t" r="r" b="b"/>
            <a:pathLst>
              <a:path w="4838065" h="306070">
                <a:moveTo>
                  <a:pt x="0" y="0"/>
                </a:moveTo>
                <a:lnTo>
                  <a:pt x="4837790" y="0"/>
                </a:lnTo>
                <a:lnTo>
                  <a:pt x="4837790" y="305699"/>
                </a:lnTo>
                <a:lnTo>
                  <a:pt x="0" y="305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5355955" y="5296067"/>
            <a:ext cx="13241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Real</a:t>
            </a:r>
            <a:r>
              <a:rPr sz="1867" spc="4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Result</a:t>
            </a:r>
            <a:endParaRPr sz="18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95224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2965" y="671767"/>
            <a:ext cx="9215120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>
                <a:latin typeface="Arial"/>
                <a:cs typeface="Arial"/>
              </a:rPr>
              <a:t>How do we use Unit Test on </a:t>
            </a:r>
            <a:r>
              <a:rPr sz="3733" spc="-13" dirty="0">
                <a:latin typeface="Arial"/>
                <a:cs typeface="Arial"/>
              </a:rPr>
              <a:t>Android </a:t>
            </a:r>
            <a:r>
              <a:rPr sz="3733" dirty="0">
                <a:latin typeface="Arial"/>
                <a:cs typeface="Arial"/>
              </a:rPr>
              <a:t>-</a:t>
            </a:r>
            <a:r>
              <a:rPr sz="3733" spc="-87" dirty="0">
                <a:latin typeface="Arial"/>
                <a:cs typeface="Arial"/>
              </a:rPr>
              <a:t> </a:t>
            </a:r>
            <a:r>
              <a:rPr sz="3733" dirty="0">
                <a:latin typeface="Arial"/>
                <a:cs typeface="Arial"/>
              </a:rPr>
              <a:t>JUnit</a:t>
            </a:r>
            <a:endParaRPr sz="37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965" y="1621808"/>
            <a:ext cx="2725419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Run </a:t>
            </a:r>
            <a:r>
              <a:rPr sz="2400" dirty="0">
                <a:latin typeface="Arial"/>
                <a:cs typeface="Arial"/>
              </a:rPr>
              <a:t>your JUnit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Test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00421" y="1536629"/>
            <a:ext cx="3572559" cy="48707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913477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2965" y="671767"/>
            <a:ext cx="9215120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>
                <a:latin typeface="Arial"/>
                <a:cs typeface="Arial"/>
              </a:rPr>
              <a:t>How do we use Unit Test on </a:t>
            </a:r>
            <a:r>
              <a:rPr sz="3733" spc="-13" dirty="0">
                <a:latin typeface="Arial"/>
                <a:cs typeface="Arial"/>
              </a:rPr>
              <a:t>Android </a:t>
            </a:r>
            <a:r>
              <a:rPr sz="3733" dirty="0">
                <a:latin typeface="Arial"/>
                <a:cs typeface="Arial"/>
              </a:rPr>
              <a:t>-</a:t>
            </a:r>
            <a:r>
              <a:rPr sz="3733" spc="-87" dirty="0">
                <a:latin typeface="Arial"/>
                <a:cs typeface="Arial"/>
              </a:rPr>
              <a:t> </a:t>
            </a:r>
            <a:r>
              <a:rPr sz="3733" dirty="0">
                <a:latin typeface="Arial"/>
                <a:cs typeface="Arial"/>
              </a:rPr>
              <a:t>JUnit</a:t>
            </a:r>
            <a:endParaRPr sz="37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966" y="1621808"/>
            <a:ext cx="19955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See the</a:t>
            </a:r>
            <a:r>
              <a:rPr sz="2400" spc="-127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result.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5599" y="3181827"/>
            <a:ext cx="11360776" cy="2720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454198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6" y="677405"/>
            <a:ext cx="114012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 JUnit </a:t>
            </a:r>
            <a:r>
              <a:rPr sz="3733" spc="-7" dirty="0"/>
              <a:t>and</a:t>
            </a:r>
            <a:r>
              <a:rPr sz="3733" spc="-93" dirty="0"/>
              <a:t> </a:t>
            </a:r>
            <a:r>
              <a:rPr sz="3733" dirty="0"/>
              <a:t>Mock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5" y="1621809"/>
            <a:ext cx="10610427" cy="26000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Set up </a:t>
            </a:r>
            <a:r>
              <a:rPr sz="2400" dirty="0">
                <a:latin typeface="Arial"/>
                <a:cs typeface="Arial"/>
              </a:rPr>
              <a:t>your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environment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7"/>
              </a:spcBef>
            </a:pPr>
            <a:endParaRPr sz="2133" dirty="0">
              <a:latin typeface="Arial"/>
              <a:cs typeface="Arial"/>
            </a:endParaRPr>
          </a:p>
          <a:p>
            <a:pPr marL="16933"/>
            <a:r>
              <a:rPr sz="2400" spc="-7" dirty="0">
                <a:latin typeface="Arial"/>
                <a:cs typeface="Arial"/>
              </a:rPr>
              <a:t>Add </a:t>
            </a:r>
            <a:r>
              <a:rPr sz="2400" dirty="0">
                <a:latin typeface="Arial"/>
                <a:cs typeface="Arial"/>
              </a:rPr>
              <a:t>Mockito </a:t>
            </a:r>
            <a:r>
              <a:rPr sz="2400" spc="-7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your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dependencies,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420"/>
              </a:spcBef>
            </a:pPr>
            <a:r>
              <a:rPr sz="2400" spc="-7" dirty="0">
                <a:latin typeface="Arial"/>
                <a:cs typeface="Arial"/>
              </a:rPr>
              <a:t>i.e., </a:t>
            </a:r>
            <a:r>
              <a:rPr sz="2400" b="1" dirty="0">
                <a:latin typeface="Arial"/>
                <a:cs typeface="Arial"/>
              </a:rPr>
              <a:t>testCompile</a:t>
            </a:r>
            <a:r>
              <a:rPr sz="2400" b="1" spc="-7" dirty="0">
                <a:latin typeface="Arial"/>
                <a:cs typeface="Arial"/>
              </a:rPr>
              <a:t> 'org.mockito:mockito-core:1.10.19'</a:t>
            </a:r>
            <a:endParaRPr sz="2400" dirty="0">
              <a:latin typeface="Arial"/>
              <a:cs typeface="Arial"/>
            </a:endParaRPr>
          </a:p>
          <a:p>
            <a:pPr marL="16933" marR="6773">
              <a:lnSpc>
                <a:spcPct val="114599"/>
              </a:lnSpc>
              <a:spcBef>
                <a:spcPts val="2100"/>
              </a:spcBef>
            </a:pPr>
            <a:r>
              <a:rPr sz="2400" spc="-7" dirty="0">
                <a:latin typeface="Arial"/>
                <a:cs typeface="Arial"/>
              </a:rPr>
              <a:t>Recommend use </a:t>
            </a:r>
            <a:r>
              <a:rPr sz="2400" b="1" spc="-7" dirty="0">
                <a:latin typeface="Arial"/>
                <a:cs typeface="Arial"/>
              </a:rPr>
              <a:t>@RunWith(AndroidJUnitRunner.class) </a:t>
            </a:r>
            <a:r>
              <a:rPr sz="2400" spc="-7" dirty="0">
                <a:latin typeface="Arial"/>
                <a:cs typeface="Arial"/>
              </a:rPr>
              <a:t>annotation as </a:t>
            </a:r>
            <a:r>
              <a:rPr sz="2400" dirty="0">
                <a:latin typeface="Arial"/>
                <a:cs typeface="Arial"/>
              </a:rPr>
              <a:t>your  </a:t>
            </a:r>
            <a:r>
              <a:rPr sz="2400" spc="-7" dirty="0">
                <a:latin typeface="Arial"/>
                <a:cs typeface="Arial"/>
              </a:rPr>
              <a:t>test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rule.</a:t>
            </a:r>
          </a:p>
        </p:txBody>
      </p:sp>
    </p:spTree>
    <p:extLst>
      <p:ext uri="{BB962C8B-B14F-4D97-AF65-F5344CB8AC3E}">
        <p14:creationId xmlns:p14="http://schemas.microsoft.com/office/powerpoint/2010/main" val="7226895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6" y="677405"/>
            <a:ext cx="114012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 JUnit </a:t>
            </a:r>
            <a:r>
              <a:rPr sz="3733" spc="-7" dirty="0"/>
              <a:t>and</a:t>
            </a:r>
            <a:r>
              <a:rPr sz="3733" spc="-93" dirty="0"/>
              <a:t> </a:t>
            </a:r>
            <a:r>
              <a:rPr sz="3733" dirty="0"/>
              <a:t>Mock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5" y="1621809"/>
            <a:ext cx="9372600" cy="151744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How it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work: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7"/>
              </a:spcBef>
            </a:pPr>
            <a:endParaRPr sz="2133" dirty="0">
              <a:latin typeface="Arial"/>
              <a:cs typeface="Arial"/>
            </a:endParaRPr>
          </a:p>
          <a:p>
            <a:pPr marL="626518" indent="-489361">
              <a:buChar char="●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Not talking about TDD 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BDD</a:t>
            </a:r>
            <a:endParaRPr sz="2400" dirty="0">
              <a:latin typeface="Arial"/>
              <a:cs typeface="Arial"/>
            </a:endParaRPr>
          </a:p>
          <a:p>
            <a:pPr marL="626518" indent="-489361">
              <a:spcBef>
                <a:spcPts val="420"/>
              </a:spcBef>
              <a:buChar char="●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As Unit Test definition, ‘A unit test </a:t>
            </a:r>
            <a:r>
              <a:rPr sz="2400" dirty="0">
                <a:latin typeface="Arial"/>
                <a:cs typeface="Arial"/>
              </a:rPr>
              <a:t>should </a:t>
            </a:r>
            <a:r>
              <a:rPr sz="2400" spc="-7" dirty="0">
                <a:latin typeface="Arial"/>
                <a:cs typeface="Arial"/>
              </a:rPr>
              <a:t>test </a:t>
            </a:r>
            <a:r>
              <a:rPr sz="2400" dirty="0">
                <a:latin typeface="Arial"/>
                <a:cs typeface="Arial"/>
              </a:rPr>
              <a:t>a class </a:t>
            </a:r>
            <a:r>
              <a:rPr sz="2400" spc="-7" dirty="0">
                <a:latin typeface="Arial"/>
                <a:cs typeface="Arial"/>
              </a:rPr>
              <a:t>in</a:t>
            </a:r>
            <a:r>
              <a:rPr sz="2400" spc="-10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isolation’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8080" y="3494041"/>
            <a:ext cx="11856053" cy="3003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99871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4955" y="552182"/>
            <a:ext cx="5998840" cy="33431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Simple Resources example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32" r="-1" b="10666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4BF9D36-2ED6-4AA9-92C8-994DDF30F18D}" type="datetime1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12/8/2020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93124" y="6356350"/>
            <a:ext cx="11606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A4B954F-8392-4B39-A7EA-3233838C424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42014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6" y="677405"/>
            <a:ext cx="114012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 JUnit </a:t>
            </a:r>
            <a:r>
              <a:rPr sz="3733" spc="-7" dirty="0"/>
              <a:t>and</a:t>
            </a:r>
            <a:r>
              <a:rPr sz="3733" spc="-93" dirty="0"/>
              <a:t> </a:t>
            </a:r>
            <a:r>
              <a:rPr sz="3733" dirty="0"/>
              <a:t>Mock</a:t>
            </a:r>
            <a:endParaRPr sz="3733"/>
          </a:p>
        </p:txBody>
      </p:sp>
      <p:sp>
        <p:nvSpPr>
          <p:cNvPr id="3" name="object 3"/>
          <p:cNvSpPr/>
          <p:nvPr/>
        </p:nvSpPr>
        <p:spPr>
          <a:xfrm>
            <a:off x="1" y="2261662"/>
            <a:ext cx="12191975" cy="3830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435417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6" y="677405"/>
            <a:ext cx="114012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 JUnit </a:t>
            </a:r>
            <a:r>
              <a:rPr sz="3733" spc="-7" dirty="0"/>
              <a:t>and</a:t>
            </a:r>
            <a:r>
              <a:rPr sz="3733" spc="-93" dirty="0"/>
              <a:t> </a:t>
            </a:r>
            <a:r>
              <a:rPr sz="3733" dirty="0"/>
              <a:t>Mock</a:t>
            </a:r>
            <a:endParaRPr sz="3733"/>
          </a:p>
        </p:txBody>
      </p:sp>
      <p:sp>
        <p:nvSpPr>
          <p:cNvPr id="3" name="object 3"/>
          <p:cNvSpPr/>
          <p:nvPr/>
        </p:nvSpPr>
        <p:spPr>
          <a:xfrm>
            <a:off x="1" y="2046462"/>
            <a:ext cx="12191975" cy="3535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6715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6" y="677405"/>
            <a:ext cx="114012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 JUnit </a:t>
            </a:r>
            <a:r>
              <a:rPr sz="3733" spc="-7" dirty="0"/>
              <a:t>and</a:t>
            </a:r>
            <a:r>
              <a:rPr sz="3733" spc="-93" dirty="0"/>
              <a:t> </a:t>
            </a:r>
            <a:r>
              <a:rPr sz="3733" dirty="0"/>
              <a:t>Mock</a:t>
            </a:r>
            <a:endParaRPr sz="3733"/>
          </a:p>
        </p:txBody>
      </p:sp>
      <p:sp>
        <p:nvSpPr>
          <p:cNvPr id="3" name="object 3"/>
          <p:cNvSpPr/>
          <p:nvPr/>
        </p:nvSpPr>
        <p:spPr>
          <a:xfrm>
            <a:off x="1072040" y="1536630"/>
            <a:ext cx="10017104" cy="53007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839214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6" y="671767"/>
            <a:ext cx="11401213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>
                <a:latin typeface="Arial"/>
                <a:cs typeface="Arial"/>
              </a:rPr>
              <a:t>How do we use Unit Test on </a:t>
            </a:r>
            <a:r>
              <a:rPr sz="3733" spc="-13" dirty="0">
                <a:latin typeface="Arial"/>
                <a:cs typeface="Arial"/>
              </a:rPr>
              <a:t>Android </a:t>
            </a:r>
            <a:r>
              <a:rPr sz="3733" dirty="0">
                <a:latin typeface="Arial"/>
                <a:cs typeface="Arial"/>
              </a:rPr>
              <a:t>- JUnit </a:t>
            </a:r>
            <a:r>
              <a:rPr sz="3733" spc="-7" dirty="0">
                <a:latin typeface="Arial"/>
                <a:cs typeface="Arial"/>
              </a:rPr>
              <a:t>and</a:t>
            </a:r>
            <a:r>
              <a:rPr sz="3733" spc="-93" dirty="0">
                <a:latin typeface="Arial"/>
                <a:cs typeface="Arial"/>
              </a:rPr>
              <a:t> </a:t>
            </a:r>
            <a:r>
              <a:rPr sz="3733" dirty="0">
                <a:latin typeface="Arial"/>
                <a:cs typeface="Arial"/>
              </a:rPr>
              <a:t>Mock</a:t>
            </a:r>
            <a:endParaRPr sz="37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966" y="1568468"/>
            <a:ext cx="11130279" cy="8303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spy()/@Spy: </a:t>
            </a:r>
            <a:r>
              <a:rPr sz="2400" spc="-7" dirty="0">
                <a:latin typeface="Arial"/>
                <a:cs typeface="Arial"/>
              </a:rPr>
              <a:t>partial </a:t>
            </a:r>
            <a:r>
              <a:rPr sz="2400" dirty="0">
                <a:latin typeface="Arial"/>
                <a:cs typeface="Arial"/>
              </a:rPr>
              <a:t>mocking, real methods </a:t>
            </a:r>
            <a:r>
              <a:rPr sz="2400" spc="-7" dirty="0">
                <a:latin typeface="Arial"/>
                <a:cs typeface="Arial"/>
              </a:rPr>
              <a:t>are invoked but </a:t>
            </a:r>
            <a:r>
              <a:rPr sz="2400" dirty="0">
                <a:latin typeface="Arial"/>
                <a:cs typeface="Arial"/>
              </a:rPr>
              <a:t>still can </a:t>
            </a:r>
            <a:r>
              <a:rPr sz="2400" spc="-7" dirty="0">
                <a:latin typeface="Arial"/>
                <a:cs typeface="Arial"/>
              </a:rPr>
              <a:t>be </a:t>
            </a:r>
            <a:r>
              <a:rPr sz="2400" dirty="0">
                <a:latin typeface="Arial"/>
                <a:cs typeface="Arial"/>
              </a:rPr>
              <a:t>verified </a:t>
            </a:r>
            <a:r>
              <a:rPr sz="2400" spc="-7" dirty="0">
                <a:latin typeface="Arial"/>
                <a:cs typeface="Arial"/>
              </a:rPr>
              <a:t>and  </a:t>
            </a:r>
            <a:r>
              <a:rPr sz="2400" dirty="0">
                <a:latin typeface="Arial"/>
                <a:cs typeface="Arial"/>
              </a:rPr>
              <a:t>stubbed</a:t>
            </a:r>
          </a:p>
        </p:txBody>
      </p:sp>
      <p:sp>
        <p:nvSpPr>
          <p:cNvPr id="4" name="object 4"/>
          <p:cNvSpPr/>
          <p:nvPr/>
        </p:nvSpPr>
        <p:spPr>
          <a:xfrm>
            <a:off x="1936912" y="2226296"/>
            <a:ext cx="8318149" cy="4631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056972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5" y="677405"/>
            <a:ext cx="284988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Case</a:t>
            </a:r>
            <a:r>
              <a:rPr sz="3733" spc="-120" dirty="0"/>
              <a:t> </a:t>
            </a:r>
            <a:r>
              <a:rPr sz="3733" spc="-7" dirty="0"/>
              <a:t>Studies</a:t>
            </a:r>
            <a:endParaRPr sz="3733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43544" y="1874912"/>
          <a:ext cx="3799840" cy="39103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8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8799">
                <a:tc gridSpan="2">
                  <a:txBody>
                    <a:bodyPr/>
                    <a:lstStyle/>
                    <a:p>
                      <a:pPr marL="362585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OrigamiAuthenticatedState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399">
                <a:tc>
                  <a:txBody>
                    <a:bodyPr/>
                    <a:lstStyle/>
                    <a:p>
                      <a:pPr marR="106045" algn="r">
                        <a:lnSpc>
                          <a:spcPts val="1639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×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1639"/>
                        </a:lnSpc>
                        <a:spcBef>
                          <a:spcPts val="620"/>
                        </a:spcBef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onCreated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399">
                <a:tc>
                  <a:txBody>
                    <a:bodyPr/>
                    <a:lstStyle/>
                    <a:p>
                      <a:pPr marR="106045" algn="r">
                        <a:lnSpc>
                          <a:spcPts val="155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×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1550"/>
                        </a:lnSpc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onAuthenticated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59595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399">
                <a:tc>
                  <a:txBody>
                    <a:bodyPr/>
                    <a:lstStyle/>
                    <a:p>
                      <a:pPr marR="106045" algn="r">
                        <a:lnSpc>
                          <a:spcPts val="155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×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1550"/>
                        </a:lnSpc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onStop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59595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2599">
                <a:tc>
                  <a:txBody>
                    <a:bodyPr/>
                    <a:lstStyle/>
                    <a:p>
                      <a:pPr marR="106045" algn="r">
                        <a:lnSpc>
                          <a:spcPts val="159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×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1590"/>
                        </a:lnSpc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tryLogin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595959"/>
                      </a:solidFill>
                      <a:prstDash val="solid"/>
                    </a:lnR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079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025016" y="1651396"/>
            <a:ext cx="2558627" cy="78746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algn="ctr">
              <a:spcBef>
                <a:spcPts val="1487"/>
              </a:spcBef>
            </a:pPr>
            <a:r>
              <a:rPr sz="1867" spc="-7" dirty="0">
                <a:latin typeface="Arial"/>
                <a:cs typeface="Arial"/>
              </a:rPr>
              <a:t>Origami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25017" y="3206244"/>
            <a:ext cx="2928620" cy="78746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38754">
              <a:spcBef>
                <a:spcPts val="1487"/>
              </a:spcBef>
            </a:pPr>
            <a:r>
              <a:rPr sz="1867" spc="-7" dirty="0">
                <a:latin typeface="Arial"/>
                <a:cs typeface="Arial"/>
              </a:rPr>
              <a:t>AuthenticationApiClient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25017" y="4799924"/>
            <a:ext cx="2928620" cy="923266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333">
              <a:latin typeface="Times New Roman"/>
              <a:cs typeface="Times New Roman"/>
            </a:endParaRPr>
          </a:p>
          <a:p>
            <a:pPr algn="ctr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IAuthentication.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AuthenticationCallback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49487" y="2281461"/>
            <a:ext cx="1475740" cy="3149600"/>
          </a:xfrm>
          <a:custGeom>
            <a:avLst/>
            <a:gdLst/>
            <a:ahLst/>
            <a:cxnLst/>
            <a:rect l="l" t="t" r="r" b="b"/>
            <a:pathLst>
              <a:path w="1106804" h="2362200">
                <a:moveTo>
                  <a:pt x="0" y="797998"/>
                </a:moveTo>
                <a:lnTo>
                  <a:pt x="1106697" y="0"/>
                </a:lnTo>
              </a:path>
              <a:path w="1106804" h="2362200">
                <a:moveTo>
                  <a:pt x="0" y="797998"/>
                </a:moveTo>
                <a:lnTo>
                  <a:pt x="1106697" y="1166097"/>
                </a:lnTo>
              </a:path>
              <a:path w="1106804" h="2362200">
                <a:moveTo>
                  <a:pt x="0" y="797998"/>
                </a:moveTo>
                <a:lnTo>
                  <a:pt x="1106697" y="2361595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396727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5" y="671767"/>
            <a:ext cx="2849880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>
                <a:latin typeface="Arial"/>
                <a:cs typeface="Arial"/>
              </a:rPr>
              <a:t>Case</a:t>
            </a:r>
            <a:r>
              <a:rPr sz="3733" spc="-120" dirty="0">
                <a:latin typeface="Arial"/>
                <a:cs typeface="Arial"/>
              </a:rPr>
              <a:t> </a:t>
            </a:r>
            <a:r>
              <a:rPr sz="3733" spc="-7" dirty="0">
                <a:latin typeface="Arial"/>
                <a:cs typeface="Arial"/>
              </a:rPr>
              <a:t>Studies</a:t>
            </a:r>
            <a:endParaRPr sz="37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966" y="1621808"/>
            <a:ext cx="24341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Protected</a:t>
            </a:r>
            <a:r>
              <a:rPr sz="2400" spc="-1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Method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5599" y="2193795"/>
            <a:ext cx="8914181" cy="4182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068447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5" y="671767"/>
            <a:ext cx="2849880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>
                <a:latin typeface="Arial"/>
                <a:cs typeface="Arial"/>
              </a:rPr>
              <a:t>Case</a:t>
            </a:r>
            <a:r>
              <a:rPr sz="3733" spc="-120" dirty="0">
                <a:latin typeface="Arial"/>
                <a:cs typeface="Arial"/>
              </a:rPr>
              <a:t> </a:t>
            </a:r>
            <a:r>
              <a:rPr sz="3733" spc="-7" dirty="0">
                <a:latin typeface="Arial"/>
                <a:cs typeface="Arial"/>
              </a:rPr>
              <a:t>Studies</a:t>
            </a:r>
            <a:endParaRPr sz="37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966" y="1568469"/>
            <a:ext cx="2249593" cy="8303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Package/Private  Static</a:t>
            </a:r>
            <a:r>
              <a:rPr sz="24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Method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19218" y="1356963"/>
            <a:ext cx="8464127" cy="5322147"/>
            <a:chOff x="2189413" y="1017722"/>
            <a:chExt cx="6348095" cy="3991610"/>
          </a:xfrm>
        </p:grpSpPr>
        <p:sp>
          <p:nvSpPr>
            <p:cNvPr id="5" name="object 5"/>
            <p:cNvSpPr/>
            <p:nvPr/>
          </p:nvSpPr>
          <p:spPr>
            <a:xfrm>
              <a:off x="2189413" y="1017722"/>
              <a:ext cx="6347987" cy="39910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557844" y="2377120"/>
              <a:ext cx="5894705" cy="765175"/>
            </a:xfrm>
            <a:custGeom>
              <a:avLst/>
              <a:gdLst/>
              <a:ahLst/>
              <a:cxnLst/>
              <a:rect l="l" t="t" r="r" b="b"/>
              <a:pathLst>
                <a:path w="5894705" h="765175">
                  <a:moveTo>
                    <a:pt x="0" y="0"/>
                  </a:moveTo>
                  <a:lnTo>
                    <a:pt x="5894088" y="0"/>
                  </a:lnTo>
                  <a:lnTo>
                    <a:pt x="5894088" y="764698"/>
                  </a:lnTo>
                  <a:lnTo>
                    <a:pt x="0" y="7646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992288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5" y="671767"/>
            <a:ext cx="2849880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>
                <a:latin typeface="Arial"/>
                <a:cs typeface="Arial"/>
              </a:rPr>
              <a:t>Case</a:t>
            </a:r>
            <a:r>
              <a:rPr sz="3733" spc="-120" dirty="0">
                <a:latin typeface="Arial"/>
                <a:cs typeface="Arial"/>
              </a:rPr>
              <a:t> </a:t>
            </a:r>
            <a:r>
              <a:rPr sz="3733" spc="-7" dirty="0">
                <a:latin typeface="Arial"/>
                <a:cs typeface="Arial"/>
              </a:rPr>
              <a:t>Studies</a:t>
            </a:r>
            <a:endParaRPr sz="37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966" y="1568469"/>
            <a:ext cx="10873740" cy="8303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Asynchronous Function: OrigamiAuthenticatedState.tryLogin()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-&gt; 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AuthenticationApiClient.login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-----&gt;</a:t>
            </a:r>
            <a:r>
              <a:rPr sz="2400" spc="-1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OrigamiAuthenticatedState.onAuthenticated()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63230" y="2623693"/>
            <a:ext cx="8248916" cy="4234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427115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205909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Summary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633664" y="1568468"/>
            <a:ext cx="10736579" cy="2551637"/>
          </a:xfrm>
          <a:prstGeom prst="rect">
            <a:avLst/>
          </a:prstGeom>
        </p:spPr>
        <p:txBody>
          <a:bodyPr vert="horz" wrap="square" lIns="0" tIns="70272" rIns="0" bIns="0" rtlCol="0">
            <a:spAutoFit/>
          </a:bodyPr>
          <a:lstStyle/>
          <a:p>
            <a:pPr marL="505447" indent="-489361">
              <a:spcBef>
                <a:spcPts val="552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Software Testing is to evaluate what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7" dirty="0">
                <a:latin typeface="Arial"/>
                <a:cs typeface="Arial"/>
              </a:rPr>
              <a:t>did </a:t>
            </a:r>
            <a:r>
              <a:rPr sz="2400" dirty="0">
                <a:latin typeface="Arial"/>
                <a:cs typeface="Arial"/>
              </a:rPr>
              <a:t>match </a:t>
            </a:r>
            <a:r>
              <a:rPr sz="2400" spc="-7" dirty="0">
                <a:latin typeface="Arial"/>
                <a:cs typeface="Arial"/>
              </a:rPr>
              <a:t>project or task</a:t>
            </a:r>
            <a:r>
              <a:rPr sz="2400" spc="-7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goal.</a:t>
            </a:r>
            <a:endParaRPr sz="2400" dirty="0">
              <a:latin typeface="Arial"/>
              <a:cs typeface="Arial"/>
            </a:endParaRPr>
          </a:p>
          <a:p>
            <a:pPr marL="505447" marR="6773" indent="-489361">
              <a:lnSpc>
                <a:spcPct val="114599"/>
              </a:lnSpc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Software Testing is also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part of Software Development and it’s </a:t>
            </a:r>
            <a:r>
              <a:rPr sz="2400" dirty="0">
                <a:latin typeface="Arial"/>
                <a:cs typeface="Arial"/>
              </a:rPr>
              <a:t>coverted </a:t>
            </a:r>
            <a:r>
              <a:rPr sz="2400" spc="-7" dirty="0">
                <a:latin typeface="Arial"/>
                <a:cs typeface="Arial"/>
              </a:rPr>
              <a:t>in  Software Engineer’s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duty.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Android Test Types: Local Unit Testing and Instruments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Testing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Unit Test: Write testable </a:t>
            </a:r>
            <a:r>
              <a:rPr sz="2400" dirty="0">
                <a:latin typeface="Arial"/>
                <a:cs typeface="Arial"/>
              </a:rPr>
              <a:t>code </a:t>
            </a:r>
            <a:r>
              <a:rPr sz="2400" spc="-7" dirty="0">
                <a:latin typeface="Arial"/>
                <a:cs typeface="Arial"/>
              </a:rPr>
              <a:t>and good test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code.</a:t>
            </a: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How to do Android Unit Test with </a:t>
            </a:r>
            <a:r>
              <a:rPr sz="2400" dirty="0">
                <a:latin typeface="Arial"/>
                <a:cs typeface="Arial"/>
              </a:rPr>
              <a:t>Mock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object.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47746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166539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Sharing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633665" y="1568468"/>
            <a:ext cx="10682393" cy="2473732"/>
          </a:xfrm>
          <a:prstGeom prst="rect">
            <a:avLst/>
          </a:prstGeom>
        </p:spPr>
        <p:txBody>
          <a:bodyPr vert="horz" wrap="square" lIns="0" tIns="70272" rIns="0" bIns="0" rtlCol="0">
            <a:spAutoFit/>
          </a:bodyPr>
          <a:lstStyle/>
          <a:p>
            <a:pPr marL="505447" indent="-489361">
              <a:spcBef>
                <a:spcPts val="552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Google Test Blog:</a:t>
            </a:r>
            <a:r>
              <a:rPr sz="2400" spc="47" dirty="0">
                <a:latin typeface="Arial"/>
                <a:cs typeface="Arial"/>
              </a:rPr>
              <a:t> </a:t>
            </a:r>
            <a:r>
              <a:rPr sz="2400" u="heavy" spc="-7" dirty="0"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https://testing.googleblog.com/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Chiu-Ki Chan blog:</a:t>
            </a:r>
            <a:r>
              <a:rPr sz="2400" spc="7" dirty="0">
                <a:latin typeface="Arial"/>
                <a:cs typeface="Arial"/>
              </a:rPr>
              <a:t> </a:t>
            </a:r>
            <a:r>
              <a:rPr sz="2400" u="heavy" spc="-7" dirty="0"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http://blog.sqisland.com/</a:t>
            </a:r>
            <a:endParaRPr sz="2400" dirty="0">
              <a:latin typeface="Arial"/>
              <a:cs typeface="Arial"/>
            </a:endParaRPr>
          </a:p>
          <a:p>
            <a:pPr marL="505447" marR="6773">
              <a:lnSpc>
                <a:spcPct val="114599"/>
              </a:lnSpc>
            </a:pPr>
            <a:r>
              <a:rPr sz="2400" spc="-7" dirty="0">
                <a:latin typeface="Arial"/>
                <a:cs typeface="Arial"/>
              </a:rPr>
              <a:t>After being </a:t>
            </a:r>
            <a:r>
              <a:rPr sz="2400" dirty="0">
                <a:latin typeface="Arial"/>
                <a:cs typeface="Arial"/>
              </a:rPr>
              <a:t>a software </a:t>
            </a:r>
            <a:r>
              <a:rPr sz="2400" spc="-7" dirty="0">
                <a:latin typeface="Arial"/>
                <a:cs typeface="Arial"/>
              </a:rPr>
              <a:t>engineer for 6+ </a:t>
            </a:r>
            <a:r>
              <a:rPr sz="2400" dirty="0">
                <a:latin typeface="Arial"/>
                <a:cs typeface="Arial"/>
              </a:rPr>
              <a:t>years </a:t>
            </a:r>
            <a:r>
              <a:rPr sz="2400" spc="-7" dirty="0">
                <a:latin typeface="Arial"/>
                <a:cs typeface="Arial"/>
              </a:rPr>
              <a:t>at Google and 1.5 </a:t>
            </a:r>
            <a:r>
              <a:rPr sz="2400" dirty="0">
                <a:latin typeface="Arial"/>
                <a:cs typeface="Arial"/>
              </a:rPr>
              <a:t>years </a:t>
            </a:r>
            <a:r>
              <a:rPr sz="2400" spc="-7" dirty="0">
                <a:latin typeface="Arial"/>
                <a:cs typeface="Arial"/>
              </a:rPr>
              <a:t>at two  </a:t>
            </a:r>
            <a:r>
              <a:rPr sz="2400" dirty="0">
                <a:latin typeface="Arial"/>
                <a:cs typeface="Arial"/>
              </a:rPr>
              <a:t>startups, I </a:t>
            </a:r>
            <a:r>
              <a:rPr sz="2400" spc="-7" dirty="0">
                <a:latin typeface="Arial"/>
                <a:cs typeface="Arial"/>
              </a:rPr>
              <a:t>now </a:t>
            </a:r>
            <a:r>
              <a:rPr sz="2400" dirty="0">
                <a:latin typeface="Arial"/>
                <a:cs typeface="Arial"/>
              </a:rPr>
              <a:t>run my </a:t>
            </a:r>
            <a:r>
              <a:rPr sz="2400" spc="-7" dirty="0">
                <a:latin typeface="Arial"/>
                <a:cs typeface="Arial"/>
              </a:rPr>
              <a:t>own </a:t>
            </a:r>
            <a:r>
              <a:rPr sz="2400" dirty="0">
                <a:latin typeface="Arial"/>
                <a:cs typeface="Arial"/>
              </a:rPr>
              <a:t>mobile </a:t>
            </a:r>
            <a:r>
              <a:rPr sz="2400" spc="-7" dirty="0">
                <a:latin typeface="Arial"/>
                <a:cs typeface="Arial"/>
              </a:rPr>
              <a:t>development </a:t>
            </a:r>
            <a:r>
              <a:rPr sz="2400" dirty="0">
                <a:latin typeface="Arial"/>
                <a:cs typeface="Arial"/>
              </a:rPr>
              <a:t>company.  </a:t>
            </a:r>
            <a:r>
              <a:rPr sz="2400" u="heavy" spc="-7" dirty="0"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https://developers.google.com/experts/people/chiu-ki-chan</a:t>
            </a:r>
            <a:endParaRPr sz="2400" dirty="0">
              <a:latin typeface="Arial"/>
              <a:cs typeface="Arial"/>
            </a:endParaRPr>
          </a:p>
          <a:p>
            <a:pPr marL="1115031" lvl="1" indent="-448722">
              <a:spcBef>
                <a:spcPts val="440"/>
              </a:spcBef>
              <a:buChar char="○"/>
              <a:tabLst>
                <a:tab pos="1115031" algn="l"/>
                <a:tab pos="1115879" algn="l"/>
              </a:tabLst>
            </a:pPr>
            <a:r>
              <a:rPr sz="1867" spc="-7" dirty="0">
                <a:latin typeface="Arial"/>
                <a:cs typeface="Arial"/>
              </a:rPr>
              <a:t>How to be an Android Expert </a:t>
            </a:r>
            <a:r>
              <a:rPr sz="1867" dirty="0">
                <a:latin typeface="Arial"/>
                <a:cs typeface="Arial"/>
              </a:rPr>
              <a:t>- </a:t>
            </a:r>
            <a:r>
              <a:rPr sz="1867" spc="-7" dirty="0">
                <a:latin typeface="Arial"/>
                <a:cs typeface="Arial"/>
              </a:rPr>
              <a:t>Android Sumit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2015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042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5997B-2CED-A542-BB31-710F2074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7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3" name="Picture 1" descr="page19image12759024">
            <a:extLst>
              <a:ext uri="{FF2B5EF4-FFF2-40B4-BE49-F238E27FC236}">
                <a16:creationId xmlns:a16="http://schemas.microsoft.com/office/drawing/2014/main" id="{8E97103E-656D-2E4D-92DD-08ED05BBB3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636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2470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245787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References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633665" y="1568468"/>
            <a:ext cx="11039687" cy="4242357"/>
          </a:xfrm>
          <a:prstGeom prst="rect">
            <a:avLst/>
          </a:prstGeom>
        </p:spPr>
        <p:txBody>
          <a:bodyPr vert="horz" wrap="square" lIns="0" tIns="70272" rIns="0" bIns="0" rtlCol="0">
            <a:spAutoFit/>
          </a:bodyPr>
          <a:lstStyle/>
          <a:p>
            <a:pPr marL="505447" indent="-489361">
              <a:spcBef>
                <a:spcPts val="552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  <a:hlinkClick r:id="rId2"/>
              </a:rPr>
              <a:t>http://www.guru99.com/software-testing-introduction-importance.html</a:t>
            </a:r>
            <a:endParaRPr sz="240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Frustration-free Android Device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Test:</a:t>
            </a:r>
            <a:endParaRPr sz="2400">
              <a:latin typeface="Arial"/>
              <a:cs typeface="Arial"/>
            </a:endParaRPr>
          </a:p>
          <a:p>
            <a:pPr marL="505447" marR="73657">
              <a:lnSpc>
                <a:spcPct val="114599"/>
              </a:lnSpc>
            </a:pPr>
            <a:r>
              <a:rPr sz="2400" u="heavy" spc="-7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https://m.signalvnoise.com/5-steps-to-creating-frustration-free-android-test-de </a:t>
            </a:r>
            <a:r>
              <a:rPr sz="2400" spc="-7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vices-9bb2750edd19#.h6r7y2bgd</a:t>
            </a:r>
            <a:endParaRPr sz="240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lr>
                <a:srgbClr val="595959"/>
              </a:buClr>
              <a:buChar char="●"/>
              <a:tabLst>
                <a:tab pos="505447" algn="l"/>
                <a:tab pos="506294" algn="l"/>
              </a:tabLst>
            </a:pPr>
            <a:r>
              <a:rPr sz="2400" u="heavy" spc="-7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https://www.toptal.com/qa/how-to-write-testable-code-and-why-it-matters</a:t>
            </a:r>
            <a:endParaRPr sz="240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https://testing.googleblog.com/</a:t>
            </a:r>
            <a:endParaRPr sz="240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Do’s and</a:t>
            </a:r>
            <a:r>
              <a:rPr sz="2400" spc="-1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Don’ts:</a:t>
            </a:r>
            <a:endParaRPr sz="2400">
              <a:latin typeface="Arial"/>
              <a:cs typeface="Arial"/>
            </a:endParaRPr>
          </a:p>
          <a:p>
            <a:pPr marL="505447" marR="6773">
              <a:lnSpc>
                <a:spcPct val="114599"/>
              </a:lnSpc>
            </a:pPr>
            <a:r>
              <a:rPr sz="2400" u="heavy" spc="-7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https://blog.mindorks.com/the-dos-and-don-ts-of-writing-test-cases-in-android- </a:t>
            </a:r>
            <a:r>
              <a:rPr sz="2400" spc="-7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u="heavy" spc="-7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70f1b5dab3e1#.jntarglw5</a:t>
            </a:r>
            <a:endParaRPr sz="240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https://afourtech.com/devices-to-test-android-app/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46055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5997B-2CED-A542-BB31-710F2074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7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3" name="Picture 1" descr="page19image12759024">
            <a:extLst>
              <a:ext uri="{FF2B5EF4-FFF2-40B4-BE49-F238E27FC236}">
                <a16:creationId xmlns:a16="http://schemas.microsoft.com/office/drawing/2014/main" id="{8E97103E-656D-2E4D-92DD-08ED05BBB3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636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04842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63D3B-BF65-384E-BE4F-16961FEB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Examples for lab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751E1D-C2FC-3649-88C8-DE9B52632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CBF74-9CFA-4C4D-9A0C-3753079BA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5661" y="6223702"/>
            <a:ext cx="383220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endParaRPr lang="en-US" sz="10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DDAC1-83DB-DC46-8BEB-C26BC5C11B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54138" y="6223702"/>
            <a:ext cx="3108065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54BF9D36-2ED6-4AA9-92C8-994DDF30F18D}" type="datetime1">
              <a:rPr lang="en-US" sz="1000">
                <a:solidFill>
                  <a:srgbClr val="898989"/>
                </a:solidFill>
              </a:rPr>
              <a:pPr algn="r" defTabSz="914400">
                <a:spcAft>
                  <a:spcPts val="600"/>
                </a:spcAft>
                <a:defRPr/>
              </a:pPr>
              <a:t>12/8/2020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DCD40-0F11-504A-A486-5D1AE41DB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A4B954F-8392-4B39-A7EA-3233838C424A}" type="slidenum">
              <a:rPr lang="en-US" sz="1000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  <a:defRPr/>
              </a:pPr>
              <a:t>122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2213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Intents Example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None/>
            </a:pPr>
            <a:r>
              <a:rPr lang="en-US" sz="1600" b="1" dirty="0"/>
              <a:t>package </a:t>
            </a:r>
            <a:r>
              <a:rPr lang="en-US" sz="1600" b="1" dirty="0" err="1"/>
              <a:t>test.samples</a:t>
            </a:r>
            <a:r>
              <a:rPr lang="en-US" sz="1600" b="1" dirty="0"/>
              <a:t>;</a:t>
            </a:r>
          </a:p>
          <a:p>
            <a:pPr>
              <a:buFont typeface="Wingdings" pitchFamily="2" charset="2"/>
              <a:buNone/>
            </a:pPr>
            <a:endParaRPr lang="en-US" sz="1600" dirty="0"/>
          </a:p>
          <a:p>
            <a:pPr>
              <a:buFont typeface="Wingdings" pitchFamily="2" charset="2"/>
              <a:buNone/>
            </a:pPr>
            <a:r>
              <a:rPr lang="en-US" sz="1600" b="1" dirty="0"/>
              <a:t>import </a:t>
            </a:r>
            <a:r>
              <a:rPr lang="en-US" sz="1600" b="1" dirty="0" err="1"/>
              <a:t>android.app.Activity</a:t>
            </a:r>
            <a:r>
              <a:rPr lang="en-US" sz="1600" b="1" dirty="0"/>
              <a:t>;</a:t>
            </a:r>
          </a:p>
          <a:p>
            <a:pPr>
              <a:buFont typeface="Wingdings" pitchFamily="2" charset="2"/>
              <a:buNone/>
            </a:pPr>
            <a:r>
              <a:rPr lang="en-US" sz="1600" b="1" dirty="0"/>
              <a:t>import </a:t>
            </a:r>
            <a:r>
              <a:rPr lang="en-US" sz="1600" b="1" dirty="0" err="1"/>
              <a:t>android.os.Bundle</a:t>
            </a:r>
            <a:r>
              <a:rPr lang="en-US" sz="1600" b="1" dirty="0"/>
              <a:t>;</a:t>
            </a:r>
          </a:p>
          <a:p>
            <a:pPr>
              <a:buFont typeface="Wingdings" pitchFamily="2" charset="2"/>
              <a:buNone/>
            </a:pPr>
            <a:r>
              <a:rPr lang="en-US" sz="1600" b="1" dirty="0"/>
              <a:t>import </a:t>
            </a:r>
            <a:r>
              <a:rPr lang="en-US" sz="1600" b="1" dirty="0" err="1"/>
              <a:t>android.content.Intent</a:t>
            </a:r>
            <a:r>
              <a:rPr lang="en-US" sz="1600" b="1" dirty="0"/>
              <a:t>;</a:t>
            </a:r>
          </a:p>
          <a:p>
            <a:pPr>
              <a:buFont typeface="Wingdings" pitchFamily="2" charset="2"/>
              <a:buNone/>
            </a:pPr>
            <a:r>
              <a:rPr lang="en-US" sz="1600" b="1" dirty="0"/>
              <a:t>import </a:t>
            </a:r>
            <a:r>
              <a:rPr lang="en-US" sz="1600" b="1" dirty="0" err="1"/>
              <a:t>android.net.Uri</a:t>
            </a:r>
            <a:r>
              <a:rPr lang="en-US" sz="1600" b="1" dirty="0"/>
              <a:t>;</a:t>
            </a:r>
          </a:p>
          <a:p>
            <a:pPr>
              <a:buFont typeface="Wingdings" pitchFamily="2" charset="2"/>
              <a:buNone/>
            </a:pPr>
            <a:r>
              <a:rPr lang="en-US" sz="1600" b="1" dirty="0"/>
              <a:t>import </a:t>
            </a:r>
            <a:r>
              <a:rPr lang="en-US" sz="1600" b="1" dirty="0" err="1"/>
              <a:t>android.view.View</a:t>
            </a:r>
            <a:r>
              <a:rPr lang="en-US" sz="1600" b="1" dirty="0"/>
              <a:t>;</a:t>
            </a:r>
          </a:p>
          <a:p>
            <a:pPr>
              <a:buFont typeface="Wingdings" pitchFamily="2" charset="2"/>
              <a:buNone/>
            </a:pPr>
            <a:endParaRPr lang="en-US" sz="1600" dirty="0"/>
          </a:p>
          <a:p>
            <a:pPr>
              <a:buFont typeface="Wingdings" pitchFamily="2" charset="2"/>
              <a:buNone/>
            </a:pPr>
            <a:r>
              <a:rPr lang="en-US" sz="1600" b="1" dirty="0"/>
              <a:t>public class </a:t>
            </a:r>
            <a:r>
              <a:rPr lang="en-US" sz="1600" b="1" dirty="0" err="1"/>
              <a:t>AndroidTestActivity</a:t>
            </a:r>
            <a:r>
              <a:rPr lang="en-US" sz="1600" b="1" dirty="0"/>
              <a:t> extends Activity {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/** Called when the activity is first created. */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@Override</a:t>
            </a:r>
          </a:p>
          <a:p>
            <a:pPr>
              <a:buFont typeface="Wingdings" pitchFamily="2" charset="2"/>
              <a:buNone/>
            </a:pPr>
            <a:r>
              <a:rPr lang="en-US" sz="1600" b="1" dirty="0"/>
              <a:t>public void </a:t>
            </a:r>
            <a:r>
              <a:rPr lang="en-US" sz="1600" b="1" dirty="0" err="1"/>
              <a:t>onCreate</a:t>
            </a:r>
            <a:r>
              <a:rPr lang="en-US" sz="1600" b="1" dirty="0"/>
              <a:t>(Bundle </a:t>
            </a:r>
            <a:r>
              <a:rPr lang="en-US" sz="1600" b="1" dirty="0" err="1"/>
              <a:t>savedInstanceState</a:t>
            </a:r>
            <a:r>
              <a:rPr lang="en-US" sz="1600" b="1" dirty="0"/>
              <a:t>) {</a:t>
            </a:r>
          </a:p>
          <a:p>
            <a:pPr>
              <a:buFont typeface="Wingdings" pitchFamily="2" charset="2"/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super.onCreate</a:t>
            </a:r>
            <a:r>
              <a:rPr lang="en-US" sz="1600" b="1" dirty="0"/>
              <a:t>(</a:t>
            </a:r>
            <a:r>
              <a:rPr lang="en-US" sz="1600" b="1" dirty="0" err="1"/>
              <a:t>savedInstanceState</a:t>
            </a:r>
            <a:r>
              <a:rPr lang="en-US" sz="1600" b="1" dirty="0"/>
              <a:t>);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dirty="0" err="1"/>
              <a:t>setContentView</a:t>
            </a:r>
            <a:r>
              <a:rPr lang="en-US" sz="1600" dirty="0"/>
              <a:t>(</a:t>
            </a:r>
            <a:r>
              <a:rPr lang="en-US" sz="1600" dirty="0" err="1"/>
              <a:t>R.layout.</a:t>
            </a:r>
            <a:r>
              <a:rPr lang="en-US" sz="1600" i="1" dirty="0" err="1"/>
              <a:t>main</a:t>
            </a:r>
            <a:r>
              <a:rPr lang="en-US" sz="1600" i="1" dirty="0"/>
              <a:t>);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}</a:t>
            </a:r>
          </a:p>
          <a:p>
            <a:pPr>
              <a:buFont typeface="Wingdings" pitchFamily="2" charset="2"/>
              <a:buNone/>
            </a:pPr>
            <a:endParaRPr lang="en-US" sz="1600" dirty="0"/>
          </a:p>
        </p:txBody>
      </p:sp>
      <p:sp>
        <p:nvSpPr>
          <p:cNvPr id="4096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BC601E09-7F6A-4EDE-8F59-B67AD8515F66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409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1BA987A-F5A2-4640-AB65-0528F662376A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3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Intents Example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>
              <a:buFont typeface="Wingdings" pitchFamily="2" charset="2"/>
              <a:buNone/>
            </a:pPr>
            <a:r>
              <a:rPr lang="en-US" sz="1600" b="1" dirty="0"/>
              <a:t>public void </a:t>
            </a:r>
            <a:r>
              <a:rPr lang="en-US" sz="1600" b="1" dirty="0" err="1"/>
              <a:t>callIntent</a:t>
            </a:r>
            <a:r>
              <a:rPr lang="en-US" sz="1600" b="1" dirty="0"/>
              <a:t>(View view) {</a:t>
            </a:r>
          </a:p>
          <a:p>
            <a:pPr lvl="2">
              <a:buFont typeface="Wingdings" pitchFamily="2" charset="2"/>
              <a:buNone/>
            </a:pPr>
            <a:r>
              <a:rPr lang="en-US" sz="1600" dirty="0"/>
              <a:t>Intent intent = </a:t>
            </a:r>
            <a:r>
              <a:rPr lang="en-US" sz="1600" b="1" dirty="0"/>
              <a:t>null;</a:t>
            </a:r>
          </a:p>
          <a:p>
            <a:pPr lvl="2">
              <a:buFont typeface="Wingdings" pitchFamily="2" charset="2"/>
              <a:buNone/>
            </a:pPr>
            <a:r>
              <a:rPr lang="en-US" sz="1600" b="1" dirty="0"/>
              <a:t>switch (</a:t>
            </a:r>
            <a:r>
              <a:rPr lang="en-US" sz="1600" b="1" dirty="0" err="1"/>
              <a:t>view.getId</a:t>
            </a:r>
            <a:r>
              <a:rPr lang="en-US" sz="1600" b="1" dirty="0"/>
              <a:t>()) {</a:t>
            </a:r>
          </a:p>
          <a:p>
            <a:pPr lvl="2">
              <a:buFont typeface="Wingdings" pitchFamily="2" charset="2"/>
              <a:buNone/>
            </a:pPr>
            <a:r>
              <a:rPr lang="en-US" sz="1600" b="1" dirty="0"/>
              <a:t>	case R.id.</a:t>
            </a:r>
            <a:r>
              <a:rPr lang="en-US" sz="1600" b="1" i="1" dirty="0"/>
              <a:t>Button01:</a:t>
            </a:r>
          </a:p>
          <a:p>
            <a:pPr lvl="2">
              <a:buFont typeface="Wingdings" pitchFamily="2" charset="2"/>
              <a:buNone/>
            </a:pPr>
            <a:r>
              <a:rPr lang="en-US" sz="1600" dirty="0"/>
              <a:t>	intent = </a:t>
            </a:r>
            <a:r>
              <a:rPr lang="en-US" sz="1600" b="1" dirty="0"/>
              <a:t>new Intent(</a:t>
            </a:r>
            <a:r>
              <a:rPr lang="en-US" sz="1600" b="1" dirty="0" err="1"/>
              <a:t>Intent.</a:t>
            </a:r>
            <a:r>
              <a:rPr lang="en-US" sz="1600" b="1" i="1" dirty="0" err="1"/>
              <a:t>ACTION_VIEW</a:t>
            </a:r>
            <a:r>
              <a:rPr lang="en-US" sz="1600" b="1" i="1" dirty="0"/>
              <a:t>,</a:t>
            </a:r>
          </a:p>
          <a:p>
            <a:pPr lvl="2"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dirty="0" err="1"/>
              <a:t>Uri.</a:t>
            </a:r>
            <a:r>
              <a:rPr lang="en-US" sz="1600" i="1" dirty="0" err="1"/>
              <a:t>parse</a:t>
            </a:r>
            <a:r>
              <a:rPr lang="en-US" sz="1600" i="1" dirty="0"/>
              <a:t>("http://</a:t>
            </a:r>
            <a:r>
              <a:rPr lang="en-US" sz="1600" i="1" dirty="0" err="1"/>
              <a:t>centennialcollege.ca</a:t>
            </a:r>
            <a:r>
              <a:rPr lang="en-US" sz="1600" i="1" dirty="0"/>
              <a:t>"));</a:t>
            </a:r>
          </a:p>
          <a:p>
            <a:pPr lvl="2"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dirty="0" err="1"/>
              <a:t>startActivity</a:t>
            </a:r>
            <a:r>
              <a:rPr lang="en-US" sz="1600" dirty="0"/>
              <a:t>(intent);</a:t>
            </a:r>
          </a:p>
          <a:p>
            <a:pPr lvl="2">
              <a:buFont typeface="Wingdings" pitchFamily="2" charset="2"/>
              <a:buNone/>
            </a:pPr>
            <a:r>
              <a:rPr lang="en-US" sz="1600" b="1" dirty="0"/>
              <a:t>	break;</a:t>
            </a:r>
          </a:p>
          <a:p>
            <a:pPr lvl="2">
              <a:buFont typeface="Wingdings" pitchFamily="2" charset="2"/>
              <a:buNone/>
            </a:pPr>
            <a:r>
              <a:rPr lang="en-US" sz="1600" b="1" dirty="0"/>
              <a:t>case R.id.</a:t>
            </a:r>
            <a:r>
              <a:rPr lang="en-US" sz="1600" b="1" i="1" dirty="0"/>
              <a:t>Button02:</a:t>
            </a:r>
          </a:p>
          <a:p>
            <a:pPr lvl="2">
              <a:buFont typeface="Wingdings" pitchFamily="2" charset="2"/>
              <a:buNone/>
            </a:pPr>
            <a:r>
              <a:rPr lang="en-US" sz="1600" dirty="0"/>
              <a:t>	intent = </a:t>
            </a:r>
            <a:r>
              <a:rPr lang="en-US" sz="1600" b="1" dirty="0"/>
              <a:t>new Intent(</a:t>
            </a:r>
            <a:r>
              <a:rPr lang="en-US" sz="1600" b="1" dirty="0" err="1"/>
              <a:t>Intent.</a:t>
            </a:r>
            <a:r>
              <a:rPr lang="en-US" sz="1600" b="1" i="1" dirty="0" err="1"/>
              <a:t>ACTION_CALL</a:t>
            </a:r>
            <a:r>
              <a:rPr lang="en-US" sz="1600" b="1" i="1" dirty="0"/>
              <a:t>,</a:t>
            </a:r>
          </a:p>
          <a:p>
            <a:pPr lvl="2">
              <a:buNone/>
            </a:pPr>
            <a:r>
              <a:rPr lang="en-US" sz="1600" dirty="0"/>
              <a:t>	</a:t>
            </a:r>
            <a:r>
              <a:rPr lang="en-US" sz="1600" dirty="0" err="1"/>
              <a:t>Uri.</a:t>
            </a:r>
            <a:r>
              <a:rPr lang="en-US" sz="1600" i="1" dirty="0" err="1"/>
              <a:t>parse</a:t>
            </a:r>
            <a:r>
              <a:rPr lang="en-US" sz="1600" i="1" dirty="0"/>
              <a:t>("</a:t>
            </a:r>
            <a:r>
              <a:rPr lang="de-DE" sz="1600" b="1" dirty="0"/>
              <a:t>tel:555555555</a:t>
            </a:r>
            <a:r>
              <a:rPr lang="en-US" sz="1600" i="1" dirty="0"/>
              <a:t>"));</a:t>
            </a:r>
          </a:p>
          <a:p>
            <a:pPr lvl="2"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dirty="0" err="1"/>
              <a:t>startActivity</a:t>
            </a:r>
            <a:r>
              <a:rPr lang="en-US" sz="1600" dirty="0"/>
              <a:t>(intent);</a:t>
            </a:r>
          </a:p>
          <a:p>
            <a:pPr lvl="2">
              <a:buFont typeface="Wingdings" pitchFamily="2" charset="2"/>
              <a:buNone/>
            </a:pPr>
            <a:r>
              <a:rPr lang="en-US" sz="1600" b="1" dirty="0"/>
              <a:t>	break;</a:t>
            </a:r>
          </a:p>
          <a:p>
            <a:pPr lvl="2">
              <a:buFont typeface="Wingdings" pitchFamily="2" charset="2"/>
              <a:buNone/>
            </a:pPr>
            <a:r>
              <a:rPr lang="en-US" sz="1600" b="1" dirty="0"/>
              <a:t>default:</a:t>
            </a:r>
          </a:p>
          <a:p>
            <a:pPr lvl="2">
              <a:buFont typeface="Wingdings" pitchFamily="2" charset="2"/>
              <a:buNone/>
            </a:pPr>
            <a:r>
              <a:rPr lang="en-US" sz="1600" b="1" dirty="0"/>
              <a:t>	break;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/>
              <a:t>	}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/>
              <a:t>}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} // end of </a:t>
            </a:r>
            <a:r>
              <a:rPr lang="en-US" sz="1600" dirty="0" err="1"/>
              <a:t>AndroidTestActivity</a:t>
            </a:r>
            <a:r>
              <a:rPr lang="en-US" sz="1600" dirty="0"/>
              <a:t> </a:t>
            </a:r>
          </a:p>
          <a:p>
            <a:pPr>
              <a:buFont typeface="Wingdings" pitchFamily="2" charset="2"/>
              <a:buNone/>
            </a:pPr>
            <a:endParaRPr lang="en-US" sz="1600" dirty="0"/>
          </a:p>
          <a:p>
            <a:pPr>
              <a:buFont typeface="Wingdings" pitchFamily="2" charset="2"/>
              <a:buNone/>
            </a:pPr>
            <a:endParaRPr lang="en-US" sz="1600" dirty="0"/>
          </a:p>
        </p:txBody>
      </p:sp>
      <p:sp>
        <p:nvSpPr>
          <p:cNvPr id="4198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2540CB56-6949-464E-A9B8-9746BEE08D2D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D3ABABF-628C-4EF8-9FBB-D06407F228E7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5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Intents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5E778-4A30-C346-9042-D6800D7E7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3011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81E5A7-E17F-4BE3-A976-10BEBA8B578F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12/8/2020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" b="1530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430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506A533-CDDC-4C52-A842-A00E4550EB7D}" type="slidenum">
              <a:rPr lang="en-US" smtClean="0"/>
              <a:pPr>
                <a:spcAft>
                  <a:spcPts val="600"/>
                </a:spcAft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Intents Example</a:t>
            </a:r>
          </a:p>
        </p:txBody>
      </p:sp>
      <p:sp>
        <p:nvSpPr>
          <p:cNvPr id="44041" name="Content Placeholder 44040">
            <a:extLst>
              <a:ext uri="{FF2B5EF4-FFF2-40B4-BE49-F238E27FC236}">
                <a16:creationId xmlns:a16="http://schemas.microsoft.com/office/drawing/2014/main" id="{8DEA6E1A-FE5F-4CAA-84D0-E19AC9DAE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403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6D5D7C-D500-4CD6-B644-91114E358F9D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12/8/2020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46ECA4-4542-0F48-AB0B-2ABF717DC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38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4403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0467542-7587-4621-BB00-6AE36619E648}" type="slidenum">
              <a:rPr lang="en-US" smtClean="0"/>
              <a:pPr>
                <a:spcAft>
                  <a:spcPts val="600"/>
                </a:spcAft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7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Activity Life Cycle example with Intents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DA430-520E-5747-A06C-691BA2293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6F9E4924-1225-4F95-98A8-DCDC08D61BC6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12/8/2020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702" r="-2" b="472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9CB896A-C194-4F50-BB12-973ACBD0F4F5}" type="slidenum">
              <a:rPr lang="en-US" smtClean="0"/>
              <a:pPr>
                <a:spcAft>
                  <a:spcPts val="600"/>
                </a:spcAft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8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b="1" dirty="0"/>
              <a:t>Earlier Lab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was the issue with </a:t>
            </a:r>
          </a:p>
          <a:p>
            <a:pPr>
              <a:defRPr/>
            </a:pPr>
            <a:r>
              <a:rPr lang="en-US" dirty="0"/>
              <a:t>intent =</a:t>
            </a:r>
            <a:r>
              <a:rPr lang="en-US" b="1" dirty="0"/>
              <a:t>new </a:t>
            </a:r>
            <a:r>
              <a:rPr lang="en-US" dirty="0"/>
              <a:t>Intent((</a:t>
            </a:r>
            <a:r>
              <a:rPr lang="en-US" dirty="0" err="1"/>
              <a:t>Intent.</a:t>
            </a:r>
            <a:r>
              <a:rPr lang="en-US" b="1" i="1" dirty="0" err="1"/>
              <a:t>ACTION_CALL</a:t>
            </a:r>
            <a:r>
              <a:rPr lang="en-US" dirty="0"/>
              <a:t>),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Uri.</a:t>
            </a:r>
            <a:r>
              <a:rPr lang="en-US" i="1" dirty="0" err="1"/>
              <a:t>parse</a:t>
            </a:r>
            <a:r>
              <a:rPr lang="en-US" dirty="0"/>
              <a:t>(</a:t>
            </a:r>
            <a:r>
              <a:rPr lang="en-US" b="1" dirty="0"/>
              <a:t>"</a:t>
            </a:r>
            <a:r>
              <a:rPr lang="en-US" b="1" dirty="0" err="1"/>
              <a:t>tel</a:t>
            </a:r>
            <a:r>
              <a:rPr lang="en-US" b="1" dirty="0"/>
              <a:t>:(416) 880-5503"</a:t>
            </a:r>
            <a:r>
              <a:rPr lang="en-US" dirty="0"/>
              <a:t>));</a:t>
            </a:r>
            <a:br>
              <a:rPr lang="en-US" dirty="0"/>
            </a:br>
            <a:r>
              <a:rPr lang="en-US" dirty="0" err="1"/>
              <a:t>startActivity</a:t>
            </a:r>
            <a:r>
              <a:rPr lang="en-US" dirty="0"/>
              <a:t>(intent);</a:t>
            </a:r>
          </a:p>
          <a:p>
            <a:pPr>
              <a:defRPr/>
            </a:pPr>
            <a:r>
              <a:rPr lang="en-US" dirty="0"/>
              <a:t>You added below into Manifest file:</a:t>
            </a:r>
          </a:p>
          <a:p>
            <a:pPr>
              <a:defRPr/>
            </a:pPr>
            <a:r>
              <a:rPr lang="en-US" dirty="0"/>
              <a:t>&lt;</a:t>
            </a:r>
            <a:r>
              <a:rPr lang="en-US" b="1" dirty="0"/>
              <a:t>uses-permission </a:t>
            </a:r>
            <a:r>
              <a:rPr lang="en-US" b="1" dirty="0" err="1"/>
              <a:t>android:name</a:t>
            </a:r>
            <a:r>
              <a:rPr lang="en-US" b="1" dirty="0"/>
              <a:t>="</a:t>
            </a:r>
            <a:r>
              <a:rPr lang="en-US" b="1" dirty="0" err="1"/>
              <a:t>android.permission.CALL_PHONE</a:t>
            </a:r>
            <a:r>
              <a:rPr lang="en-US" b="1" dirty="0"/>
              <a:t>" </a:t>
            </a:r>
            <a:r>
              <a:rPr lang="en-US" dirty="0"/>
              <a:t>/&gt;</a:t>
            </a:r>
          </a:p>
          <a:p>
            <a:pPr marL="342900" lvl="1" indent="-342900">
              <a:buFont typeface="Wingdings" pitchFamily="2" charset="2"/>
              <a:buChar char="q"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lvl="1">
              <a:buFont typeface="Wingdings" pitchFamily="2" charset="2"/>
              <a:buNone/>
              <a:defRPr/>
            </a:pPr>
            <a:endParaRPr lang="en-US" b="1" dirty="0"/>
          </a:p>
          <a:p>
            <a:pPr eaLnBrk="1" hangingPunct="1">
              <a:defRPr/>
            </a:pPr>
            <a:endParaRPr lang="en-US" b="1" dirty="0"/>
          </a:p>
        </p:txBody>
      </p:sp>
      <p:sp>
        <p:nvSpPr>
          <p:cNvPr id="307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F9F47665-592F-442D-8B3D-947B282D7B5D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30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19F8AE-D5CF-471D-9B42-E55918AC5113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9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Defining String Arrays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String arrays, may be added to resource files by editing them manually:</a:t>
            </a:r>
            <a:endParaRPr lang="en-US" sz="1400" dirty="0"/>
          </a:p>
          <a:p>
            <a:pPr>
              <a:buFont typeface="Wingdings" pitchFamily="2" charset="2"/>
              <a:buNone/>
            </a:pPr>
            <a:r>
              <a:rPr lang="en-US" sz="1500" dirty="0"/>
              <a:t>&lt;?xml version=</a:t>
            </a:r>
            <a:r>
              <a:rPr lang="en-US" sz="1500" i="1" dirty="0"/>
              <a:t>"1.0" encoding="utf-8"?&gt;</a:t>
            </a:r>
          </a:p>
          <a:p>
            <a:pPr>
              <a:buFont typeface="Wingdings" pitchFamily="2" charset="2"/>
              <a:buNone/>
            </a:pPr>
            <a:r>
              <a:rPr lang="en-US" sz="1500" dirty="0"/>
              <a:t>&lt;resources&gt;</a:t>
            </a:r>
          </a:p>
          <a:p>
            <a:pPr>
              <a:buFont typeface="Wingdings" pitchFamily="2" charset="2"/>
              <a:buNone/>
            </a:pPr>
            <a:r>
              <a:rPr lang="en-US" sz="1500" dirty="0"/>
              <a:t>    	&lt;string name=</a:t>
            </a:r>
            <a:r>
              <a:rPr lang="en-US" sz="1500" i="1" dirty="0"/>
              <a:t>"hello"&gt;Hello World, </a:t>
            </a:r>
            <a:r>
              <a:rPr lang="en-US" sz="1500" i="1" dirty="0" err="1"/>
              <a:t>SimpleResource</a:t>
            </a:r>
            <a:r>
              <a:rPr lang="en-US" sz="1500" i="1" dirty="0"/>
              <a:t>!&lt;/string&gt;</a:t>
            </a:r>
          </a:p>
          <a:p>
            <a:pPr>
              <a:buFont typeface="Wingdings" pitchFamily="2" charset="2"/>
              <a:buNone/>
            </a:pPr>
            <a:r>
              <a:rPr lang="en-US" sz="1500" dirty="0"/>
              <a:t>    	&lt;string name=</a:t>
            </a:r>
            <a:r>
              <a:rPr lang="en-US" sz="1500" i="1" dirty="0"/>
              <a:t>"</a:t>
            </a:r>
            <a:r>
              <a:rPr lang="en-US" sz="1500" i="1" dirty="0" err="1"/>
              <a:t>app_name</a:t>
            </a:r>
            <a:r>
              <a:rPr lang="en-US" sz="1500" i="1" dirty="0"/>
              <a:t>"&gt;Simple Resource Example&lt;/string&gt;</a:t>
            </a:r>
          </a:p>
          <a:p>
            <a:pPr>
              <a:buFont typeface="Wingdings" pitchFamily="2" charset="2"/>
              <a:buNone/>
            </a:pPr>
            <a:r>
              <a:rPr lang="en-US" sz="1500" dirty="0"/>
              <a:t>	&lt;color name=</a:t>
            </a:r>
            <a:r>
              <a:rPr lang="en-US" sz="1500" i="1" dirty="0"/>
              <a:t>"</a:t>
            </a:r>
            <a:r>
              <a:rPr lang="en-US" sz="1500" i="1" dirty="0" err="1"/>
              <a:t>prettyTextColor</a:t>
            </a:r>
            <a:r>
              <a:rPr lang="en-US" sz="1500" i="1" dirty="0"/>
              <a:t>"&gt;#ff0000&lt;/color&gt;</a:t>
            </a:r>
          </a:p>
          <a:p>
            <a:pPr>
              <a:buFont typeface="Wingdings" pitchFamily="2" charset="2"/>
              <a:buNone/>
            </a:pPr>
            <a:r>
              <a:rPr lang="en-US" sz="1500" dirty="0"/>
              <a:t>	&lt;</a:t>
            </a:r>
            <a:r>
              <a:rPr lang="en-US" sz="1500" dirty="0" err="1"/>
              <a:t>dimen</a:t>
            </a:r>
            <a:r>
              <a:rPr lang="en-US" sz="1500" dirty="0"/>
              <a:t> name=</a:t>
            </a:r>
            <a:r>
              <a:rPr lang="en-US" sz="1500" i="1" dirty="0"/>
              <a:t>"</a:t>
            </a:r>
            <a:r>
              <a:rPr lang="en-US" sz="1500" i="1" dirty="0" err="1"/>
              <a:t>textPointSize</a:t>
            </a:r>
            <a:r>
              <a:rPr lang="en-US" sz="1500" i="1" dirty="0"/>
              <a:t>"&gt;14pt&lt;/</a:t>
            </a:r>
            <a:r>
              <a:rPr lang="en-US" sz="1500" i="1" dirty="0" err="1"/>
              <a:t>dimen</a:t>
            </a:r>
            <a:r>
              <a:rPr lang="en-US" sz="1500" i="1" dirty="0"/>
              <a:t>&gt;</a:t>
            </a:r>
          </a:p>
          <a:p>
            <a:pPr>
              <a:buFont typeface="Wingdings" pitchFamily="2" charset="2"/>
              <a:buNone/>
            </a:pPr>
            <a:r>
              <a:rPr lang="en-US" sz="1500" dirty="0"/>
              <a:t>	&lt;</a:t>
            </a:r>
            <a:r>
              <a:rPr lang="en-US" sz="1500" dirty="0" err="1"/>
              <a:t>drawable</a:t>
            </a:r>
            <a:r>
              <a:rPr lang="en-US" sz="1500" dirty="0"/>
              <a:t> name=</a:t>
            </a:r>
            <a:r>
              <a:rPr lang="en-US" sz="1500" i="1" dirty="0"/>
              <a:t>"</a:t>
            </a:r>
            <a:r>
              <a:rPr lang="en-US" sz="1500" i="1" dirty="0" err="1"/>
              <a:t>redDrawable</a:t>
            </a:r>
            <a:r>
              <a:rPr lang="en-US" sz="1500" i="1" dirty="0"/>
              <a:t>"&gt;#F00&lt;/</a:t>
            </a:r>
            <a:r>
              <a:rPr lang="en-US" sz="1500" i="1" dirty="0" err="1"/>
              <a:t>drawable</a:t>
            </a:r>
            <a:r>
              <a:rPr lang="en-US" sz="1500" i="1" dirty="0"/>
              <a:t>&gt;</a:t>
            </a:r>
          </a:p>
          <a:p>
            <a:pPr>
              <a:buFont typeface="Wingdings" pitchFamily="2" charset="2"/>
              <a:buNone/>
            </a:pPr>
            <a:r>
              <a:rPr lang="en-US" sz="1500" b="1" i="1" dirty="0"/>
              <a:t>	</a:t>
            </a:r>
            <a:r>
              <a:rPr lang="en-US" sz="1500" b="1" dirty="0"/>
              <a:t>&lt;string-array name=</a:t>
            </a:r>
            <a:r>
              <a:rPr lang="en-US" sz="1500" b="1" i="1" dirty="0"/>
              <a:t>”flavors”&gt;</a:t>
            </a:r>
          </a:p>
          <a:p>
            <a:pPr lvl="2">
              <a:buFont typeface="Wingdings" pitchFamily="2" charset="2"/>
              <a:buNone/>
            </a:pPr>
            <a:r>
              <a:rPr lang="en-US" b="1" dirty="0"/>
              <a:t>&lt;item&gt;Vanilla&lt;/item&gt;</a:t>
            </a:r>
          </a:p>
          <a:p>
            <a:pPr lvl="2">
              <a:buFont typeface="Wingdings" pitchFamily="2" charset="2"/>
              <a:buNone/>
            </a:pPr>
            <a:r>
              <a:rPr lang="en-US" b="1" dirty="0"/>
              <a:t>&lt;item&gt;Chocolate&lt;/item&gt;</a:t>
            </a:r>
          </a:p>
          <a:p>
            <a:pPr lvl="2">
              <a:buFont typeface="Wingdings" pitchFamily="2" charset="2"/>
              <a:buNone/>
            </a:pPr>
            <a:r>
              <a:rPr lang="en-US" b="1" dirty="0"/>
              <a:t>&lt;item&gt;Strawberry&lt;/item&gt;</a:t>
            </a:r>
          </a:p>
          <a:p>
            <a:pPr>
              <a:buFont typeface="Wingdings" pitchFamily="2" charset="2"/>
              <a:buNone/>
            </a:pPr>
            <a:r>
              <a:rPr lang="en-US" sz="1500" b="1" dirty="0"/>
              <a:t>	&lt;/string-array&gt;</a:t>
            </a:r>
          </a:p>
          <a:p>
            <a:pPr>
              <a:buFont typeface="Wingdings" pitchFamily="2" charset="2"/>
              <a:buNone/>
            </a:pPr>
            <a:r>
              <a:rPr lang="en-US" sz="1500" dirty="0"/>
              <a:t>&lt;/resources&gt;</a:t>
            </a:r>
          </a:p>
          <a:p>
            <a:r>
              <a:rPr lang="en-US" sz="2000" dirty="0"/>
              <a:t>Access the array in your code:</a:t>
            </a:r>
          </a:p>
          <a:p>
            <a:pPr algn="ctr">
              <a:buFont typeface="Wingdings" pitchFamily="2" charset="2"/>
              <a:buNone/>
            </a:pPr>
            <a:r>
              <a:rPr lang="en-US" sz="1600" b="1" dirty="0"/>
              <a:t>String[] </a:t>
            </a:r>
            <a:r>
              <a:rPr lang="en-US" sz="1600" b="1" dirty="0" err="1"/>
              <a:t>aFlavors</a:t>
            </a:r>
            <a:r>
              <a:rPr lang="en-US" sz="1600" b="1" dirty="0"/>
              <a:t> = </a:t>
            </a:r>
            <a:r>
              <a:rPr lang="en-US" sz="1600" b="1" dirty="0" err="1"/>
              <a:t>getResources</a:t>
            </a:r>
            <a:r>
              <a:rPr lang="en-US" sz="1600" b="1" dirty="0"/>
              <a:t>().</a:t>
            </a:r>
            <a:r>
              <a:rPr lang="en-US" sz="1600" b="1" dirty="0" err="1"/>
              <a:t>getStringArray</a:t>
            </a:r>
            <a:r>
              <a:rPr lang="en-US" sz="1600" b="1" dirty="0"/>
              <a:t>(</a:t>
            </a:r>
            <a:r>
              <a:rPr lang="en-US" sz="1600" b="1" dirty="0" err="1"/>
              <a:t>R.array.flavors</a:t>
            </a:r>
            <a:r>
              <a:rPr lang="en-US" sz="1600" b="1" dirty="0"/>
              <a:t>);</a:t>
            </a:r>
          </a:p>
        </p:txBody>
      </p:sp>
      <p:sp>
        <p:nvSpPr>
          <p:cNvPr id="12292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59FB00A8-8AF2-48E8-8F7C-50B72B6594BD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122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7A55CA6-0C9D-45DC-9E41-47B3BFEBB35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Working with Resources</a:t>
            </a:r>
          </a:p>
        </p:txBody>
      </p:sp>
      <p:sp>
        <p:nvSpPr>
          <p:cNvPr id="133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is a common practice to store different types of resources in different files. </a:t>
            </a:r>
          </a:p>
          <a:p>
            <a:r>
              <a:rPr lang="en-US"/>
              <a:t>For example, store:</a:t>
            </a:r>
          </a:p>
          <a:p>
            <a:pPr lvl="1"/>
            <a:r>
              <a:rPr lang="en-US"/>
              <a:t>the strings in </a:t>
            </a:r>
            <a:r>
              <a:rPr lang="en-US" b="1"/>
              <a:t>/res/values/</a:t>
            </a:r>
            <a:r>
              <a:rPr lang="en-US" b="1">
                <a:solidFill>
                  <a:schemeClr val="tx1"/>
                </a:solidFill>
              </a:rPr>
              <a:t>strings.xml</a:t>
            </a:r>
            <a:r>
              <a:rPr lang="en-US" b="1"/>
              <a:t> </a:t>
            </a:r>
          </a:p>
          <a:p>
            <a:pPr lvl="1"/>
            <a:r>
              <a:rPr lang="en-US"/>
              <a:t>the prettyTextColor color resource in </a:t>
            </a:r>
            <a:r>
              <a:rPr lang="en-US" b="1"/>
              <a:t>/res/values/</a:t>
            </a:r>
            <a:r>
              <a:rPr lang="en-US" b="1">
                <a:solidFill>
                  <a:schemeClr val="tx1"/>
                </a:solidFill>
              </a:rPr>
              <a:t>colors.xml</a:t>
            </a:r>
            <a:r>
              <a:rPr lang="en-US" b="1"/>
              <a:t> </a:t>
            </a:r>
          </a:p>
          <a:p>
            <a:pPr lvl="1"/>
            <a:r>
              <a:rPr lang="en-US"/>
              <a:t>the textPointSize dimension resource in </a:t>
            </a:r>
            <a:r>
              <a:rPr lang="en-US" b="1"/>
              <a:t>/res/values/</a:t>
            </a:r>
            <a:r>
              <a:rPr lang="en-US" b="1">
                <a:solidFill>
                  <a:schemeClr val="tx1"/>
                </a:solidFill>
              </a:rPr>
              <a:t>dimens.xml</a:t>
            </a:r>
            <a:endParaRPr lang="en-US" b="1"/>
          </a:p>
          <a:p>
            <a:r>
              <a:rPr lang="en-US"/>
              <a:t>This does not change the names of the resources, nor the code used earlier to access the resources programmatically</a:t>
            </a:r>
          </a:p>
        </p:txBody>
      </p:sp>
      <p:sp>
        <p:nvSpPr>
          <p:cNvPr id="13315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0506CA55-B606-4089-836A-84C1C56C6E87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1331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247B4E-D963-475E-B3C5-FF381249DFA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Working with Colors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/>
              <a:t>Android applications can store RGB color values, which can then be applied to other screen elements</a:t>
            </a:r>
          </a:p>
          <a:p>
            <a:r>
              <a:rPr lang="en-US" sz="2000"/>
              <a:t>The following color formats are supported:</a:t>
            </a:r>
          </a:p>
          <a:p>
            <a:pPr lvl="1"/>
            <a:r>
              <a:rPr lang="en-US" sz="1600"/>
              <a:t>#RGB (example, #F00 is 12-bit color, red)</a:t>
            </a:r>
          </a:p>
          <a:p>
            <a:pPr lvl="1"/>
            <a:r>
              <a:rPr lang="en-US" sz="1600"/>
              <a:t>#ARGB (example, #8F00 is 12-bit color, red with alpha 50%)</a:t>
            </a:r>
          </a:p>
          <a:p>
            <a:pPr lvl="1"/>
            <a:r>
              <a:rPr lang="en-US" sz="1600"/>
              <a:t>#RRGGBB (example, #FF00FF is 24-bit color, magenta)</a:t>
            </a:r>
          </a:p>
          <a:p>
            <a:pPr lvl="1"/>
            <a:r>
              <a:rPr lang="en-US" sz="1600"/>
              <a:t>#AARRGGBB (example, #80FF00FF is 24-bit color, magenta with alpha 50%)</a:t>
            </a:r>
          </a:p>
          <a:p>
            <a:r>
              <a:rPr lang="en-US" sz="2000"/>
              <a:t>Color values are tagged with the &lt;color&gt; tag and represent a name-value pair:</a:t>
            </a:r>
          </a:p>
          <a:p>
            <a:pPr lvl="1">
              <a:buFont typeface="Wingdings" pitchFamily="2" charset="2"/>
              <a:buNone/>
            </a:pPr>
            <a:r>
              <a:rPr lang="en-US" sz="1600"/>
              <a:t>&lt;resources&gt;</a:t>
            </a:r>
          </a:p>
          <a:p>
            <a:pPr lvl="2">
              <a:buFont typeface="Wingdings" pitchFamily="2" charset="2"/>
              <a:buNone/>
            </a:pPr>
            <a:r>
              <a:rPr lang="en-US" sz="1600"/>
              <a:t>&lt;color name=”background_color”&gt;#006400&lt;/color&gt;</a:t>
            </a:r>
          </a:p>
          <a:p>
            <a:pPr lvl="2">
              <a:buFont typeface="Wingdings" pitchFamily="2" charset="2"/>
              <a:buNone/>
            </a:pPr>
            <a:r>
              <a:rPr lang="en-US" sz="1600"/>
              <a:t>&lt;color name=”text_color”&gt;#FFE4C4&lt;/color&gt;</a:t>
            </a:r>
          </a:p>
          <a:p>
            <a:pPr lvl="1">
              <a:buFont typeface="Wingdings" pitchFamily="2" charset="2"/>
              <a:buNone/>
            </a:pPr>
            <a:r>
              <a:rPr lang="en-US" sz="1600"/>
              <a:t>&lt;/resources&gt;</a:t>
            </a:r>
          </a:p>
          <a:p>
            <a:r>
              <a:rPr lang="en-US" sz="2000"/>
              <a:t>The following code retrieves a color resource called prettyTextColor:</a:t>
            </a:r>
          </a:p>
          <a:p>
            <a:pPr algn="ctr">
              <a:buFont typeface="Wingdings" pitchFamily="2" charset="2"/>
              <a:buNone/>
            </a:pPr>
            <a:r>
              <a:rPr lang="en-US" sz="1600"/>
              <a:t>int myResourceColor = getResources().getColor(R.color.prettyTextColor);</a:t>
            </a:r>
          </a:p>
        </p:txBody>
      </p:sp>
      <p:sp>
        <p:nvSpPr>
          <p:cNvPr id="1638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3BF14289-AC00-48D5-8E1E-2E62D292A028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163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D1E727B-BDE5-40DF-B9D5-DBCF623B09FA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with Simple Drawables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Simple paintable </a:t>
            </a:r>
            <a:r>
              <a:rPr lang="en-US" sz="2000" b="1" dirty="0" err="1"/>
              <a:t>drawable</a:t>
            </a:r>
            <a:r>
              <a:rPr lang="en-US" sz="2000" dirty="0"/>
              <a:t> resources are defined in XML under the /res/values project directory and compiled into the application package at build time. </a:t>
            </a:r>
          </a:p>
          <a:p>
            <a:r>
              <a:rPr lang="en-US" sz="2000" dirty="0"/>
              <a:t>Paintable </a:t>
            </a:r>
            <a:r>
              <a:rPr lang="en-US" sz="2000" dirty="0" err="1"/>
              <a:t>drawable</a:t>
            </a:r>
            <a:r>
              <a:rPr lang="en-US" sz="2000" dirty="0"/>
              <a:t> resources use the &lt;</a:t>
            </a:r>
            <a:r>
              <a:rPr lang="en-US" sz="2000" dirty="0" err="1"/>
              <a:t>drawable</a:t>
            </a:r>
            <a:r>
              <a:rPr lang="en-US" sz="2000" dirty="0"/>
              <a:t>&gt; tag and represent a name-value pair. </a:t>
            </a:r>
          </a:p>
          <a:p>
            <a:pPr lvl="1"/>
            <a:r>
              <a:rPr lang="en-US" sz="2000" dirty="0"/>
              <a:t>Here’s an example of a simple </a:t>
            </a:r>
            <a:r>
              <a:rPr lang="en-US" sz="2000" dirty="0" err="1"/>
              <a:t>drawable</a:t>
            </a:r>
            <a:r>
              <a:rPr lang="en-US" sz="2000" dirty="0"/>
              <a:t> resource file /res/values/drawables.xml: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&lt;resources&gt;</a:t>
            </a:r>
          </a:p>
          <a:p>
            <a:pPr lvl="2">
              <a:buFont typeface="Wingdings" pitchFamily="2" charset="2"/>
              <a:buNone/>
            </a:pPr>
            <a:r>
              <a:rPr lang="en-US" sz="2000" dirty="0"/>
              <a:t>&lt;</a:t>
            </a:r>
            <a:r>
              <a:rPr lang="en-US" sz="2000" dirty="0" err="1"/>
              <a:t>drawable</a:t>
            </a:r>
            <a:r>
              <a:rPr lang="en-US" sz="2000" dirty="0"/>
              <a:t> name=”</a:t>
            </a:r>
            <a:r>
              <a:rPr lang="en-US" sz="2000" dirty="0" err="1"/>
              <a:t>red_rect</a:t>
            </a:r>
            <a:r>
              <a:rPr lang="en-US" sz="2000" dirty="0"/>
              <a:t>”&gt;#F00&lt;/</a:t>
            </a:r>
            <a:r>
              <a:rPr lang="en-US" sz="2000" dirty="0" err="1"/>
              <a:t>drawable</a:t>
            </a:r>
            <a:r>
              <a:rPr lang="en-US" sz="2000" dirty="0"/>
              <a:t>&gt;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&lt;/resources&gt;</a:t>
            </a:r>
          </a:p>
          <a:p>
            <a:r>
              <a:rPr lang="en-US" sz="2000" dirty="0" err="1"/>
              <a:t>Drawable</a:t>
            </a:r>
            <a:r>
              <a:rPr lang="en-US" sz="2000" dirty="0"/>
              <a:t> resources defined with &lt;</a:t>
            </a:r>
            <a:r>
              <a:rPr lang="en-US" sz="2000" dirty="0" err="1"/>
              <a:t>drawable</a:t>
            </a:r>
            <a:r>
              <a:rPr lang="en-US" sz="2000" dirty="0"/>
              <a:t>&gt; are simply rectangles of a given color: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ColorDrawable</a:t>
            </a:r>
            <a:r>
              <a:rPr lang="en-US" sz="2000" dirty="0"/>
              <a:t> </a:t>
            </a:r>
            <a:r>
              <a:rPr lang="en-US" sz="2000" dirty="0" err="1"/>
              <a:t>myDraw</a:t>
            </a:r>
            <a:r>
              <a:rPr lang="en-US" sz="2000" dirty="0"/>
              <a:t> = (</a:t>
            </a:r>
            <a:r>
              <a:rPr lang="en-US" sz="2000" dirty="0" err="1"/>
              <a:t>ColorDrawable</a:t>
            </a:r>
            <a:r>
              <a:rPr lang="en-US" sz="2000" dirty="0"/>
              <a:t>)</a:t>
            </a:r>
            <a:r>
              <a:rPr lang="en-US" sz="2000" dirty="0" err="1"/>
              <a:t>getResources</a:t>
            </a:r>
            <a:r>
              <a:rPr lang="en-US" sz="2000" dirty="0"/>
              <a:t>().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getDrawable</a:t>
            </a:r>
            <a:r>
              <a:rPr lang="en-US" sz="2000" dirty="0"/>
              <a:t>(</a:t>
            </a:r>
            <a:r>
              <a:rPr lang="en-US" sz="2000" dirty="0" err="1"/>
              <a:t>R.drawable.redDrawable</a:t>
            </a:r>
            <a:r>
              <a:rPr lang="en-US" sz="2000" dirty="0"/>
              <a:t>);</a:t>
            </a:r>
          </a:p>
          <a:p>
            <a:pPr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19460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A349175D-1269-4A95-B30F-7B6190E0DF06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194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9DCC2A0-F831-482C-ACA4-17723CB016D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Using Image Resources Programmatically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resources are simply </a:t>
            </a:r>
            <a:r>
              <a:rPr lang="en-US" b="1" dirty="0"/>
              <a:t>another kind of </a:t>
            </a:r>
            <a:r>
              <a:rPr lang="en-US" b="1" dirty="0" err="1"/>
              <a:t>Drawable</a:t>
            </a:r>
            <a:r>
              <a:rPr lang="en-US" dirty="0"/>
              <a:t> called a </a:t>
            </a:r>
            <a:r>
              <a:rPr lang="en-US" dirty="0" err="1"/>
              <a:t>BitmapDrawable</a:t>
            </a:r>
            <a:endParaRPr lang="en-US" dirty="0"/>
          </a:p>
          <a:p>
            <a:r>
              <a:rPr lang="en-US" dirty="0"/>
              <a:t>Use resource ID of the image to set as an attribute on a user interface control:</a:t>
            </a:r>
          </a:p>
          <a:p>
            <a:pPr lvl="3">
              <a:buFontTx/>
              <a:buNone/>
            </a:pPr>
            <a:r>
              <a:rPr lang="en-US" sz="1800" dirty="0" err="1"/>
              <a:t>ImageView</a:t>
            </a:r>
            <a:r>
              <a:rPr lang="en-US" sz="1800" dirty="0"/>
              <a:t> </a:t>
            </a:r>
            <a:r>
              <a:rPr lang="en-US" sz="1800" dirty="0" err="1"/>
              <a:t>flagImageView</a:t>
            </a:r>
            <a:r>
              <a:rPr lang="en-US" sz="1800" dirty="0"/>
              <a:t> =</a:t>
            </a:r>
          </a:p>
          <a:p>
            <a:pPr lvl="3">
              <a:buFontTx/>
              <a:buNone/>
            </a:pPr>
            <a:r>
              <a:rPr lang="en-US" sz="1800" dirty="0"/>
              <a:t>(</a:t>
            </a:r>
            <a:r>
              <a:rPr lang="en-US" sz="1800" dirty="0" err="1"/>
              <a:t>ImageView</a:t>
            </a:r>
            <a:r>
              <a:rPr lang="en-US" sz="1800" dirty="0"/>
              <a:t>)</a:t>
            </a:r>
            <a:r>
              <a:rPr lang="en-US" sz="1800" dirty="0" err="1"/>
              <a:t>findViewById</a:t>
            </a:r>
            <a:r>
              <a:rPr lang="en-US" sz="1800" dirty="0"/>
              <a:t>(R.id.ImageView01);</a:t>
            </a:r>
          </a:p>
          <a:p>
            <a:pPr lvl="3">
              <a:buFontTx/>
              <a:buNone/>
            </a:pPr>
            <a:r>
              <a:rPr lang="en-US" sz="1800" dirty="0" err="1"/>
              <a:t>flagImageView.setImageResource</a:t>
            </a:r>
            <a:r>
              <a:rPr lang="en-US" sz="1800" dirty="0"/>
              <a:t>(</a:t>
            </a:r>
            <a:r>
              <a:rPr lang="en-US" sz="1800" dirty="0" err="1"/>
              <a:t>R.drawable.flag</a:t>
            </a:r>
            <a:r>
              <a:rPr lang="en-US" sz="1800" dirty="0"/>
              <a:t>);</a:t>
            </a:r>
          </a:p>
          <a:p>
            <a:r>
              <a:rPr lang="en-US" dirty="0">
                <a:solidFill>
                  <a:schemeClr val="tx1"/>
                </a:solidFill>
              </a:rPr>
              <a:t>You can </a:t>
            </a:r>
            <a:r>
              <a:rPr lang="en-US" dirty="0"/>
              <a:t>access the </a:t>
            </a:r>
            <a:r>
              <a:rPr lang="en-US" dirty="0" err="1"/>
              <a:t>BitmapDrawable</a:t>
            </a:r>
            <a:r>
              <a:rPr lang="en-US" dirty="0"/>
              <a:t> object directly: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BitmapDrawable</a:t>
            </a:r>
            <a:r>
              <a:rPr lang="en-US" sz="1800" dirty="0"/>
              <a:t> </a:t>
            </a:r>
            <a:r>
              <a:rPr lang="en-US" sz="1800" dirty="0" err="1"/>
              <a:t>bitmapFlag</a:t>
            </a:r>
            <a:r>
              <a:rPr lang="en-US" sz="1800" dirty="0"/>
              <a:t> = (</a:t>
            </a:r>
            <a:r>
              <a:rPr lang="en-US" sz="1800" dirty="0" err="1"/>
              <a:t>BitmapDrawable</a:t>
            </a:r>
            <a:r>
              <a:rPr lang="en-US" sz="1800" dirty="0"/>
              <a:t>)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getResources</a:t>
            </a:r>
            <a:r>
              <a:rPr lang="en-US" sz="1800" dirty="0"/>
              <a:t>().</a:t>
            </a:r>
            <a:r>
              <a:rPr lang="en-US" sz="1800" dirty="0" err="1"/>
              <a:t>getDrawable</a:t>
            </a:r>
            <a:r>
              <a:rPr lang="en-US" sz="1800" dirty="0"/>
              <a:t>(</a:t>
            </a:r>
            <a:r>
              <a:rPr lang="en-US" sz="1800" dirty="0" err="1"/>
              <a:t>R.drawable.flag</a:t>
            </a:r>
            <a:r>
              <a:rPr lang="en-US" sz="1800" dirty="0"/>
              <a:t>);</a:t>
            </a:r>
          </a:p>
        </p:txBody>
      </p:sp>
      <p:sp>
        <p:nvSpPr>
          <p:cNvPr id="2048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4208583B-C30F-4EA6-B060-6F1E943AD835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204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265E8B4-546B-4B6D-A54B-7E0DADC70FC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 Views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err="1"/>
              <a:t>android.</a:t>
            </a:r>
            <a:r>
              <a:rPr lang="en-US" sz="2200" b="1" dirty="0" err="1"/>
              <a:t>view</a:t>
            </a:r>
            <a:r>
              <a:rPr lang="en-US" sz="2200" dirty="0"/>
              <a:t> package contains a number of interfaces and classes related to drawing on the screen.</a:t>
            </a:r>
          </a:p>
          <a:p>
            <a:r>
              <a:rPr lang="en-US" sz="2200" dirty="0" err="1"/>
              <a:t>android.view.</a:t>
            </a:r>
            <a:r>
              <a:rPr lang="en-US" sz="2200" b="1" dirty="0" err="1"/>
              <a:t>View</a:t>
            </a:r>
            <a:r>
              <a:rPr lang="en-US" sz="2200" dirty="0"/>
              <a:t> class is the basic user interface building block within Android. </a:t>
            </a:r>
          </a:p>
          <a:p>
            <a:pPr lvl="1"/>
            <a:r>
              <a:rPr lang="en-US" sz="2200" dirty="0"/>
              <a:t>It represents a rectangular portion of the screen.</a:t>
            </a:r>
          </a:p>
          <a:p>
            <a:r>
              <a:rPr lang="en-US" sz="2200" dirty="0"/>
              <a:t>The View class serves as the </a:t>
            </a:r>
            <a:r>
              <a:rPr lang="en-US" sz="2200" b="1" dirty="0"/>
              <a:t>base class </a:t>
            </a:r>
            <a:r>
              <a:rPr lang="en-US" sz="2200" dirty="0"/>
              <a:t>for nearly all the user interface controls and layouts within the Android SDK:</a:t>
            </a:r>
          </a:p>
        </p:txBody>
      </p:sp>
      <p:sp>
        <p:nvSpPr>
          <p:cNvPr id="2150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6526855D-21AF-412A-BBC9-333226E6EAA7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215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8B8B1B0-B4C0-4C6E-ABFD-E580D55AEC9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3810000"/>
            <a:ext cx="442547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Layouts Using XML Resources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Layouts and user interface controls can be </a:t>
            </a:r>
            <a:r>
              <a:rPr lang="en-US" b="1"/>
              <a:t>defined as application resources</a:t>
            </a:r>
            <a:r>
              <a:rPr lang="en-US"/>
              <a:t> or </a:t>
            </a:r>
            <a:r>
              <a:rPr lang="en-US" b="1"/>
              <a:t>created programmatically</a:t>
            </a:r>
            <a:r>
              <a:rPr lang="en-US"/>
              <a:t> at runtime</a:t>
            </a:r>
          </a:p>
          <a:p>
            <a:r>
              <a:rPr lang="en-US"/>
              <a:t>Android provides a simple way to create layout files in XML as resources provided in the </a:t>
            </a:r>
            <a:r>
              <a:rPr lang="en-US" b="1"/>
              <a:t>/res/layout</a:t>
            </a:r>
            <a:r>
              <a:rPr lang="en-US"/>
              <a:t> project directory</a:t>
            </a:r>
          </a:p>
          <a:p>
            <a:pPr lvl="1"/>
            <a:r>
              <a:rPr lang="en-US"/>
              <a:t>This is the most common way</a:t>
            </a:r>
          </a:p>
        </p:txBody>
      </p:sp>
      <p:sp>
        <p:nvSpPr>
          <p:cNvPr id="22532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0A25127F-534D-4716-AE2E-9DD40ECACD97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225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9E8627-CA73-4EE3-B14F-6036242414C5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2BC05-E79C-D249-81BB-9C75AC39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1371A-8DDF-FD4C-BFC0-E7B63B44A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Intents,  </a:t>
            </a:r>
          </a:p>
          <a:p>
            <a:pPr fontAlgn="base"/>
            <a:r>
              <a:rPr lang="en-US" dirty="0"/>
              <a:t>Resources </a:t>
            </a:r>
          </a:p>
          <a:p>
            <a:pPr fontAlgn="base"/>
            <a:r>
              <a:rPr lang="en-US" dirty="0"/>
              <a:t>Building UI in Android </a:t>
            </a:r>
          </a:p>
          <a:p>
            <a:pPr fontAlgn="base"/>
            <a:r>
              <a:rPr lang="en-US" dirty="0"/>
              <a:t>Layouts and Views </a:t>
            </a:r>
          </a:p>
          <a:p>
            <a:pPr fontAlgn="base"/>
            <a:r>
              <a:rPr lang="en-US" dirty="0"/>
              <a:t>Unit tests 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4E23A-A672-FF47-8721-663488F35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BF9D36-2ED6-4AA9-92C8-994DDF30F18D}" type="datetime1">
              <a:rPr lang="en-US" smtClean="0"/>
              <a:pPr>
                <a:defRPr/>
              </a:pPr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4FEFA-9C08-7C4C-8F2C-3A2F3C947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0B14F-7D4C-034C-94C7-36151D4BD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4B954F-8392-4B39-A7EA-3233838C424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0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Layouts Using XML Resources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200" dirty="0"/>
              <a:t>You can configure almost any </a:t>
            </a:r>
            <a:r>
              <a:rPr lang="en-US" sz="2200" dirty="0" err="1"/>
              <a:t>ViewGroup</a:t>
            </a:r>
            <a:r>
              <a:rPr lang="en-US" sz="2200" dirty="0"/>
              <a:t> or View (or View subclass) attribute using the XML layout resource files</a:t>
            </a:r>
          </a:p>
          <a:p>
            <a:r>
              <a:rPr lang="en-US" sz="2200" b="1" dirty="0" err="1"/>
              <a:t>LinearLayout</a:t>
            </a:r>
            <a:r>
              <a:rPr lang="en-US" sz="2200" dirty="0"/>
              <a:t> is the </a:t>
            </a:r>
            <a:r>
              <a:rPr lang="en-US" sz="2200" b="1" dirty="0"/>
              <a:t>default layout </a:t>
            </a:r>
            <a:r>
              <a:rPr lang="en-US" sz="2200" dirty="0"/>
              <a:t>file provided with any new Android project in Android Studio, referred to as /res/layout/</a:t>
            </a:r>
            <a:r>
              <a:rPr lang="en-US" sz="2200" dirty="0" err="1"/>
              <a:t>main.xml</a:t>
            </a:r>
            <a:r>
              <a:rPr lang="en-US" sz="2200" dirty="0"/>
              <a:t>: -</a:t>
            </a:r>
            <a:r>
              <a:rPr lang="en-US" sz="2200" dirty="0">
                <a:latin typeface="Arial" charset="0"/>
              </a:rPr>
              <a:t>- Not anymore, the new ones is </a:t>
            </a:r>
            <a:r>
              <a:rPr lang="en-US" sz="2200" dirty="0" err="1">
                <a:latin typeface="Arial" charset="0"/>
              </a:rPr>
              <a:t>RelatvieLayout</a:t>
            </a:r>
            <a:endParaRPr lang="en-US" sz="2200" dirty="0"/>
          </a:p>
          <a:p>
            <a:pPr lvl="1">
              <a:buFont typeface="Wingdings" pitchFamily="2" charset="2"/>
              <a:buNone/>
            </a:pPr>
            <a:r>
              <a:rPr lang="en-US" sz="1600" dirty="0"/>
              <a:t>&lt;?xml version=”1.0” encoding=”utf-8”?&gt;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/>
              <a:t>&lt;</a:t>
            </a:r>
            <a:r>
              <a:rPr lang="en-US" sz="1600" b="1" dirty="0" err="1"/>
              <a:t>LinearLayout</a:t>
            </a:r>
            <a:r>
              <a:rPr lang="en-US" sz="1600" dirty="0"/>
              <a:t> </a:t>
            </a:r>
            <a:r>
              <a:rPr lang="en-US" sz="1600" dirty="0" err="1"/>
              <a:t>xmlns:android</a:t>
            </a:r>
            <a:r>
              <a:rPr lang="en-US" sz="1600" dirty="0"/>
              <a:t>=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/>
              <a:t>“http://schemas.android.com/apk/res/android”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 err="1"/>
              <a:t>android:</a:t>
            </a:r>
            <a:r>
              <a:rPr lang="en-US" sz="1600" b="1" dirty="0" err="1"/>
              <a:t>orientation</a:t>
            </a:r>
            <a:r>
              <a:rPr lang="en-US" sz="1600" dirty="0"/>
              <a:t>=”vertical”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 err="1"/>
              <a:t>android:layout_width</a:t>
            </a:r>
            <a:r>
              <a:rPr lang="en-US" sz="1600" dirty="0"/>
              <a:t>=”</a:t>
            </a:r>
            <a:r>
              <a:rPr lang="en-US" sz="1600" dirty="0" err="1"/>
              <a:t>fill_parent</a:t>
            </a:r>
            <a:r>
              <a:rPr lang="en-US" sz="16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 err="1"/>
              <a:t>android:layout_height</a:t>
            </a:r>
            <a:r>
              <a:rPr lang="en-US" sz="1600" dirty="0"/>
              <a:t>=”</a:t>
            </a:r>
            <a:r>
              <a:rPr lang="en-US" sz="1600" dirty="0" err="1"/>
              <a:t>fill_parent</a:t>
            </a:r>
            <a:r>
              <a:rPr lang="en-US" sz="1600" dirty="0"/>
              <a:t>” &gt;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/>
              <a:t>&lt;</a:t>
            </a:r>
            <a:r>
              <a:rPr lang="en-US" sz="1600" dirty="0" err="1"/>
              <a:t>TextView</a:t>
            </a:r>
            <a:endParaRPr lang="en-US" sz="1600" dirty="0"/>
          </a:p>
          <a:p>
            <a:pPr lvl="1">
              <a:buFont typeface="Wingdings" pitchFamily="2" charset="2"/>
              <a:buNone/>
            </a:pPr>
            <a:r>
              <a:rPr lang="en-US" sz="1600" dirty="0" err="1"/>
              <a:t>android:layout_width</a:t>
            </a:r>
            <a:r>
              <a:rPr lang="en-US" sz="1600" dirty="0"/>
              <a:t>=”</a:t>
            </a:r>
            <a:r>
              <a:rPr lang="en-US" sz="1600" dirty="0" err="1"/>
              <a:t>fill_parent</a:t>
            </a:r>
            <a:r>
              <a:rPr lang="en-US" sz="16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 err="1"/>
              <a:t>android:layout_height</a:t>
            </a:r>
            <a:r>
              <a:rPr lang="en-US" sz="1600" dirty="0"/>
              <a:t>=”</a:t>
            </a:r>
            <a:r>
              <a:rPr lang="en-US" sz="1600" dirty="0" err="1"/>
              <a:t>wrap_content</a:t>
            </a:r>
            <a:r>
              <a:rPr lang="en-US" sz="16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 err="1"/>
              <a:t>android:text</a:t>
            </a:r>
            <a:r>
              <a:rPr lang="en-US" sz="1600" dirty="0"/>
              <a:t>=”@string/hello” /&gt;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/>
              <a:t>&lt;/</a:t>
            </a:r>
            <a:r>
              <a:rPr lang="en-US" sz="1600" b="1" dirty="0" err="1"/>
              <a:t>LinearLayout</a:t>
            </a:r>
            <a:r>
              <a:rPr lang="en-US" sz="1600" dirty="0"/>
              <a:t>&gt;</a:t>
            </a:r>
          </a:p>
        </p:txBody>
      </p:sp>
      <p:sp>
        <p:nvSpPr>
          <p:cNvPr id="23556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76731AA9-3D7C-4BE7-BCDD-0913049DFE24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235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E5B7C1D-240E-40B9-98B9-EA59DF516456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Layouts Using XML Resources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1" dirty="0" err="1"/>
              <a:t>LinearLayout</a:t>
            </a:r>
            <a:r>
              <a:rPr lang="en-US" sz="2200" dirty="0"/>
              <a:t> is a </a:t>
            </a:r>
            <a:r>
              <a:rPr lang="en-US" sz="2200" dirty="0" err="1"/>
              <a:t>ViewGroup</a:t>
            </a:r>
            <a:r>
              <a:rPr lang="en-US" sz="2200" dirty="0"/>
              <a:t> that shows each child View either in a </a:t>
            </a:r>
            <a:r>
              <a:rPr lang="en-US" sz="2200" b="1" dirty="0"/>
              <a:t>single column </a:t>
            </a:r>
            <a:r>
              <a:rPr lang="en-US" sz="2200" dirty="0"/>
              <a:t>or in a </a:t>
            </a:r>
            <a:r>
              <a:rPr lang="en-US" sz="2200" b="1" dirty="0"/>
              <a:t>single row</a:t>
            </a:r>
            <a:r>
              <a:rPr lang="en-US" sz="2200" dirty="0"/>
              <a:t>.</a:t>
            </a:r>
          </a:p>
          <a:p>
            <a:r>
              <a:rPr lang="en-US" sz="2200" dirty="0"/>
              <a:t>When applied to a full screen, each child View is drawn under the previous View if the </a:t>
            </a:r>
            <a:r>
              <a:rPr lang="en-US" sz="2200" b="1" dirty="0"/>
              <a:t>orientation</a:t>
            </a:r>
            <a:r>
              <a:rPr lang="en-US" sz="2200" dirty="0"/>
              <a:t> is set to </a:t>
            </a:r>
            <a:r>
              <a:rPr lang="en-US" sz="2200" b="1" dirty="0"/>
              <a:t>vertical</a:t>
            </a:r>
            <a:r>
              <a:rPr lang="en-US" sz="2200" dirty="0"/>
              <a:t> or to the right of the previous View if orientation is set to </a:t>
            </a:r>
            <a:r>
              <a:rPr lang="en-US" sz="2200" b="1" dirty="0"/>
              <a:t>horizontal</a:t>
            </a:r>
          </a:p>
          <a:p>
            <a:r>
              <a:rPr lang="en-US" sz="2200" dirty="0"/>
              <a:t>To associate the </a:t>
            </a:r>
            <a:r>
              <a:rPr lang="en-US" sz="2200" dirty="0" err="1"/>
              <a:t>activity_</a:t>
            </a:r>
            <a:r>
              <a:rPr lang="en-US" sz="2200" b="1" dirty="0" err="1"/>
              <a:t>main.xml</a:t>
            </a:r>
            <a:r>
              <a:rPr lang="en-US" sz="2200" dirty="0"/>
              <a:t> layout with the activity, use the method call </a:t>
            </a:r>
            <a:r>
              <a:rPr lang="en-US" sz="2200" b="1" dirty="0" err="1"/>
              <a:t>setContentView</a:t>
            </a:r>
            <a:r>
              <a:rPr lang="en-US" sz="2200" b="1" dirty="0"/>
              <a:t>()</a:t>
            </a:r>
            <a:r>
              <a:rPr lang="en-US" sz="2200" dirty="0"/>
              <a:t> with the identifier of the </a:t>
            </a:r>
            <a:r>
              <a:rPr lang="en-US" sz="2200" dirty="0" err="1"/>
              <a:t>activity_main.xml</a:t>
            </a:r>
            <a:r>
              <a:rPr lang="en-US" sz="2200" dirty="0"/>
              <a:t> layout.</a:t>
            </a:r>
          </a:p>
          <a:p>
            <a:pPr lvl="1"/>
            <a:r>
              <a:rPr lang="en-US" sz="2200" dirty="0"/>
              <a:t>The ID of the layout matches the XML filename without the extension:</a:t>
            </a:r>
          </a:p>
          <a:p>
            <a:pPr algn="ctr">
              <a:buNone/>
            </a:pPr>
            <a:r>
              <a:rPr lang="en-US" sz="2000" i="1" dirty="0" err="1"/>
              <a:t>setContentView</a:t>
            </a:r>
            <a:r>
              <a:rPr lang="en-US" sz="2000" i="1" dirty="0"/>
              <a:t>(</a:t>
            </a:r>
            <a:r>
              <a:rPr lang="en-US" sz="2000" i="1" dirty="0" err="1"/>
              <a:t>R.layout.activity_main</a:t>
            </a:r>
            <a:r>
              <a:rPr lang="en-US" sz="2000" i="1" dirty="0"/>
              <a:t>);</a:t>
            </a:r>
            <a:endParaRPr lang="en-US" sz="2200" dirty="0"/>
          </a:p>
        </p:txBody>
      </p:sp>
      <p:sp>
        <p:nvSpPr>
          <p:cNvPr id="24580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C7F48AB9-7714-4F25-8957-F80C153157EB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245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69FC753-34FA-43C2-BFC3-188DD714EBC3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Layouts Programmatically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 can create user interface components such as layouts at runtime programmatically: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public void </a:t>
            </a:r>
            <a:r>
              <a:rPr lang="en-US" dirty="0" err="1"/>
              <a:t>onCreate</a:t>
            </a:r>
            <a:r>
              <a:rPr lang="en-US" dirty="0"/>
              <a:t>(Bundle </a:t>
            </a:r>
            <a:r>
              <a:rPr lang="en-US" dirty="0" err="1"/>
              <a:t>savedInstanceState</a:t>
            </a:r>
            <a:r>
              <a:rPr lang="en-US" dirty="0"/>
              <a:t>) {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super.</a:t>
            </a:r>
            <a:r>
              <a:rPr lang="en-US" sz="1800" b="1" dirty="0" err="1"/>
              <a:t>onCreate</a:t>
            </a:r>
            <a:r>
              <a:rPr lang="en-US" sz="1800" dirty="0"/>
              <a:t>(</a:t>
            </a:r>
            <a:r>
              <a:rPr lang="en-US" sz="1800" dirty="0" err="1"/>
              <a:t>savedInstanceState</a:t>
            </a:r>
            <a:r>
              <a:rPr lang="en-US" sz="1800" dirty="0"/>
              <a:t>);</a:t>
            </a:r>
          </a:p>
          <a:p>
            <a:pPr lvl="2">
              <a:buFont typeface="Wingdings" pitchFamily="2" charset="2"/>
              <a:buNone/>
            </a:pPr>
            <a:r>
              <a:rPr lang="en-US" sz="1800" b="1" dirty="0" err="1"/>
              <a:t>TextView</a:t>
            </a:r>
            <a:r>
              <a:rPr lang="en-US" sz="1800" dirty="0"/>
              <a:t> text1 = new </a:t>
            </a:r>
            <a:r>
              <a:rPr lang="en-US" sz="1800" b="1" dirty="0" err="1"/>
              <a:t>TextView</a:t>
            </a:r>
            <a:r>
              <a:rPr lang="en-US" sz="1800" dirty="0"/>
              <a:t>(this);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/>
              <a:t>text1.setText(“Hi there!”);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TextView</a:t>
            </a:r>
            <a:r>
              <a:rPr lang="en-US" sz="1800" dirty="0"/>
              <a:t> text2 = new </a:t>
            </a:r>
            <a:r>
              <a:rPr lang="en-US" sz="1800" dirty="0" err="1"/>
              <a:t>TextView</a:t>
            </a:r>
            <a:r>
              <a:rPr lang="en-US" sz="1800" dirty="0"/>
              <a:t>(this);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/>
              <a:t>text2.setText(“I’m second. I need to wrap.”);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/>
              <a:t>text2.setTextSize((float) 60);</a:t>
            </a:r>
          </a:p>
          <a:p>
            <a:pPr lvl="2">
              <a:buFont typeface="Wingdings" pitchFamily="2" charset="2"/>
              <a:buNone/>
            </a:pPr>
            <a:r>
              <a:rPr lang="en-US" sz="1800" b="1" dirty="0" err="1"/>
              <a:t>LinearLayout</a:t>
            </a:r>
            <a:r>
              <a:rPr lang="en-US" sz="1800" dirty="0"/>
              <a:t> </a:t>
            </a:r>
            <a:r>
              <a:rPr lang="en-US" sz="1800" dirty="0" err="1"/>
              <a:t>ll</a:t>
            </a:r>
            <a:r>
              <a:rPr lang="en-US" sz="1800" dirty="0"/>
              <a:t> = new </a:t>
            </a:r>
            <a:r>
              <a:rPr lang="en-US" sz="1800" b="1" dirty="0" err="1"/>
              <a:t>LinearLayout</a:t>
            </a:r>
            <a:r>
              <a:rPr lang="en-US" sz="1800" dirty="0"/>
              <a:t>(this);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ll.setOrientation</a:t>
            </a:r>
            <a:r>
              <a:rPr lang="en-US" sz="1800" dirty="0"/>
              <a:t>(</a:t>
            </a:r>
            <a:r>
              <a:rPr lang="en-US" sz="1800" dirty="0" err="1"/>
              <a:t>LinearLayout.VERTICAL</a:t>
            </a:r>
            <a:r>
              <a:rPr lang="en-US" sz="1800" dirty="0"/>
              <a:t>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ll.</a:t>
            </a:r>
            <a:r>
              <a:rPr lang="en-US" sz="1800" b="1" dirty="0" err="1"/>
              <a:t>addView</a:t>
            </a:r>
            <a:r>
              <a:rPr lang="en-US" sz="1800" dirty="0"/>
              <a:t>(text1);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ll.</a:t>
            </a:r>
            <a:r>
              <a:rPr lang="en-US" sz="1800" b="1" dirty="0" err="1"/>
              <a:t>addView</a:t>
            </a:r>
            <a:r>
              <a:rPr lang="en-US" sz="1800" dirty="0"/>
              <a:t>(text2);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setContentView</a:t>
            </a:r>
            <a:r>
              <a:rPr lang="en-US" sz="1800" dirty="0"/>
              <a:t>(</a:t>
            </a:r>
            <a:r>
              <a:rPr lang="en-US" sz="1800" dirty="0" err="1"/>
              <a:t>ll</a:t>
            </a:r>
            <a:r>
              <a:rPr lang="en-US" sz="1800" dirty="0"/>
              <a:t>);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}</a:t>
            </a:r>
          </a:p>
        </p:txBody>
      </p:sp>
      <p:sp>
        <p:nvSpPr>
          <p:cNvPr id="2560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BC8D6E12-29CD-4A12-BFE9-9EC2229D3447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256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133931-1556-4A02-833E-C2D3D70DA07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Layouts Programmatically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buFont typeface="Wingdings" pitchFamily="2" charset="2"/>
              <a:buNone/>
            </a:pPr>
            <a:r>
              <a:rPr lang="en-US" sz="1400" dirty="0"/>
              <a:t>&lt;?xml version=”1.0” encoding=”utf-8”?&gt;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&lt;</a:t>
            </a:r>
            <a:r>
              <a:rPr lang="en-US" sz="1400" dirty="0" err="1"/>
              <a:t>LinearLayout</a:t>
            </a:r>
            <a:r>
              <a:rPr lang="en-US" sz="1400" dirty="0"/>
              <a:t> </a:t>
            </a:r>
            <a:r>
              <a:rPr lang="en-US" sz="1400" dirty="0" err="1"/>
              <a:t>xmlns:android</a:t>
            </a:r>
            <a:r>
              <a:rPr lang="en-US" sz="1400" dirty="0"/>
              <a:t>=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“http://</a:t>
            </a:r>
            <a:r>
              <a:rPr lang="en-US" sz="1400" dirty="0" err="1"/>
              <a:t>schemas.android.com</a:t>
            </a:r>
            <a:r>
              <a:rPr lang="en-US" sz="1400" dirty="0"/>
              <a:t>/</a:t>
            </a:r>
            <a:r>
              <a:rPr lang="en-US" sz="1400" dirty="0" err="1"/>
              <a:t>apk</a:t>
            </a:r>
            <a:r>
              <a:rPr lang="en-US" sz="1400" dirty="0"/>
              <a:t>/res/android”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android:orientation</a:t>
            </a:r>
            <a:r>
              <a:rPr lang="en-US" sz="1400" dirty="0"/>
              <a:t>=”vertical”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android:layout_width</a:t>
            </a:r>
            <a:r>
              <a:rPr lang="en-US" sz="1400" dirty="0"/>
              <a:t>=”</a:t>
            </a:r>
            <a:r>
              <a:rPr lang="en-US" sz="1400" dirty="0" err="1"/>
              <a:t>fill_parent</a:t>
            </a:r>
            <a:r>
              <a:rPr lang="en-US" sz="14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android:layout_height</a:t>
            </a:r>
            <a:r>
              <a:rPr lang="en-US" sz="1400" dirty="0"/>
              <a:t>=”</a:t>
            </a:r>
            <a:r>
              <a:rPr lang="en-US" sz="1400" dirty="0" err="1"/>
              <a:t>fill_parent</a:t>
            </a:r>
            <a:r>
              <a:rPr lang="en-US" sz="14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&gt;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&lt;</a:t>
            </a:r>
            <a:r>
              <a:rPr lang="en-US" sz="1400" dirty="0" err="1"/>
              <a:t>TextView</a:t>
            </a:r>
            <a:endParaRPr lang="en-US" sz="1400" dirty="0"/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android:id</a:t>
            </a:r>
            <a:r>
              <a:rPr lang="en-US" sz="1400" dirty="0"/>
              <a:t>=”@+id/TextView1”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android:layout_width</a:t>
            </a:r>
            <a:r>
              <a:rPr lang="en-US" sz="1400" dirty="0"/>
              <a:t>=”</a:t>
            </a:r>
            <a:r>
              <a:rPr lang="en-US" sz="1400" dirty="0" err="1"/>
              <a:t>fill_parent</a:t>
            </a:r>
            <a:r>
              <a:rPr lang="en-US" sz="14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android:layout_height</a:t>
            </a:r>
            <a:r>
              <a:rPr lang="en-US" sz="1400" dirty="0"/>
              <a:t>=”</a:t>
            </a:r>
            <a:r>
              <a:rPr lang="en-US" sz="1400" dirty="0" err="1"/>
              <a:t>wrap_content</a:t>
            </a:r>
            <a:r>
              <a:rPr lang="en-US" sz="14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android:text</a:t>
            </a:r>
            <a:r>
              <a:rPr lang="en-US" sz="1400" dirty="0"/>
              <a:t>=”Hi There!”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/&gt;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&lt;</a:t>
            </a:r>
            <a:r>
              <a:rPr lang="en-US" sz="1400" dirty="0" err="1"/>
              <a:t>TextView</a:t>
            </a:r>
            <a:endParaRPr lang="en-US" sz="1400" dirty="0"/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android:id</a:t>
            </a:r>
            <a:r>
              <a:rPr lang="en-US" sz="1400" dirty="0"/>
              <a:t>=”@+id/TextView2”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android:layout_width</a:t>
            </a:r>
            <a:r>
              <a:rPr lang="en-US" sz="1400" dirty="0"/>
              <a:t>=”</a:t>
            </a:r>
            <a:r>
              <a:rPr lang="en-US" sz="1400" dirty="0" err="1"/>
              <a:t>fill_parent</a:t>
            </a:r>
            <a:r>
              <a:rPr lang="en-US" sz="14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android:layout_height</a:t>
            </a:r>
            <a:r>
              <a:rPr lang="en-US" sz="1400" dirty="0"/>
              <a:t>=”</a:t>
            </a:r>
            <a:r>
              <a:rPr lang="en-US" sz="1400" dirty="0" err="1"/>
              <a:t>wrap_content</a:t>
            </a:r>
            <a:r>
              <a:rPr lang="en-US" sz="14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android:textSize</a:t>
            </a:r>
            <a:r>
              <a:rPr lang="en-US" sz="1400" dirty="0"/>
              <a:t>=”60px”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android:text</a:t>
            </a:r>
            <a:r>
              <a:rPr lang="en-US" sz="1400" dirty="0"/>
              <a:t>=”I’m second. I need to wrap.”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/&gt;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&lt;/</a:t>
            </a:r>
            <a:r>
              <a:rPr lang="en-US" sz="1400" dirty="0" err="1"/>
              <a:t>LinearLayout</a:t>
            </a:r>
            <a:r>
              <a:rPr lang="en-US" sz="1400" dirty="0"/>
              <a:t>&gt;</a:t>
            </a:r>
          </a:p>
        </p:txBody>
      </p:sp>
      <p:sp>
        <p:nvSpPr>
          <p:cNvPr id="2662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642D5491-044A-4C6C-9631-CBD0A1B13FB4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266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53E5A0D-88FA-4108-81B6-8927C4C06287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Creating Layouts Programmatically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/>
              <a:t>If the layout resource is stored in the /res/layout/resource_based_layout.xml file, that is</a:t>
            </a:r>
          </a:p>
          <a:p>
            <a:pPr>
              <a:buFont typeface="Wingdings" pitchFamily="2" charset="2"/>
              <a:buNone/>
            </a:pPr>
            <a:r>
              <a:rPr lang="en-US" sz="2000"/>
              <a:t>setContentView(R.layout.resource_based_layout);</a:t>
            </a:r>
          </a:p>
          <a:p>
            <a:r>
              <a:rPr lang="en-US" sz="2000"/>
              <a:t>Two different methods to create a screen have the same result</a:t>
            </a:r>
          </a:p>
        </p:txBody>
      </p:sp>
      <p:pic>
        <p:nvPicPr>
          <p:cNvPr id="27655" name="Picture 8"/>
          <p:cNvPicPr>
            <a:picLocks noChangeAspect="1" noChangeArrowheads="1"/>
          </p:cNvPicPr>
          <p:nvPr/>
        </p:nvPicPr>
        <p:blipFill rotWithShape="1">
          <a:blip r:embed="rId3" cstate="print"/>
          <a:srcRect r="2" b="14247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</p:spPr>
      </p:pic>
      <p:sp>
        <p:nvSpPr>
          <p:cNvPr id="2765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9E0029-B320-4F68-8645-7C8B46AD75BB}" type="datetime1">
              <a:rPr lang="en-US"/>
              <a:pPr>
                <a:spcAft>
                  <a:spcPts val="600"/>
                </a:spcAft>
              </a:pPr>
              <a:t>12/8/2020</a:t>
            </a:fld>
            <a:endParaRPr lang="en-US"/>
          </a:p>
        </p:txBody>
      </p:sp>
      <p:sp>
        <p:nvSpPr>
          <p:cNvPr id="2765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E667AE-D0FF-414B-A9CC-D06A635B0D5A}" type="slidenum">
              <a:rPr lang="en-US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Organizing Your User Interface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 add child View objects to a </a:t>
            </a:r>
            <a:r>
              <a:rPr lang="en-US" b="1"/>
              <a:t>ViewGroup</a:t>
            </a:r>
            <a:r>
              <a:rPr lang="en-US"/>
              <a:t> programmatically using the method </a:t>
            </a:r>
            <a:r>
              <a:rPr lang="en-US">
                <a:solidFill>
                  <a:schemeClr val="tx1"/>
                </a:solidFill>
              </a:rPr>
              <a:t>addView()</a:t>
            </a:r>
            <a:r>
              <a:rPr lang="en-US"/>
              <a:t>. </a:t>
            </a:r>
          </a:p>
          <a:p>
            <a:r>
              <a:rPr lang="en-US"/>
              <a:t>In XML, you add child objects to a ViewGroup by defining the child View control as a child node in the XML</a:t>
            </a:r>
          </a:p>
          <a:p>
            <a:r>
              <a:rPr lang="en-US" b="1"/>
              <a:t>ViewGroup</a:t>
            </a:r>
            <a:r>
              <a:rPr lang="en-US"/>
              <a:t> subclasses are broken down into two categories:</a:t>
            </a:r>
          </a:p>
          <a:p>
            <a:pPr lvl="1"/>
            <a:r>
              <a:rPr lang="en-US" b="1"/>
              <a:t>Layout</a:t>
            </a:r>
            <a:r>
              <a:rPr lang="en-US"/>
              <a:t> classes</a:t>
            </a:r>
          </a:p>
          <a:p>
            <a:pPr lvl="1"/>
            <a:r>
              <a:rPr lang="en-US"/>
              <a:t>View </a:t>
            </a:r>
            <a:r>
              <a:rPr lang="en-US" b="1"/>
              <a:t>container controls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8676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3FA7AB20-B6C8-442D-B570-C4A678CD555F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286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C7EFB23-16CA-4A7D-97B4-15FDD43C8177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Android Controls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android.</a:t>
            </a:r>
            <a:r>
              <a:rPr lang="en-US" b="1" dirty="0" err="1">
                <a:solidFill>
                  <a:schemeClr val="tx1"/>
                </a:solidFill>
              </a:rPr>
              <a:t>widget</a:t>
            </a:r>
            <a:r>
              <a:rPr lang="en-US" dirty="0"/>
              <a:t> contains Android controls</a:t>
            </a:r>
          </a:p>
          <a:p>
            <a:r>
              <a:rPr lang="en-US" dirty="0"/>
              <a:t>The Android SDK includes classes to draw most common objects, including </a:t>
            </a:r>
            <a:r>
              <a:rPr lang="en-US" b="1" dirty="0" err="1"/>
              <a:t>ImageView</a:t>
            </a:r>
            <a:r>
              <a:rPr lang="en-US" dirty="0"/>
              <a:t>, </a:t>
            </a:r>
            <a:r>
              <a:rPr lang="en-US" b="1" dirty="0" err="1"/>
              <a:t>FrameLayout</a:t>
            </a:r>
            <a:r>
              <a:rPr lang="en-US" dirty="0"/>
              <a:t>, </a:t>
            </a:r>
            <a:r>
              <a:rPr lang="en-US" b="1" dirty="0" err="1"/>
              <a:t>EditText</a:t>
            </a:r>
            <a:r>
              <a:rPr lang="en-US" dirty="0"/>
              <a:t>, and </a:t>
            </a:r>
            <a:r>
              <a:rPr lang="en-US" b="1" dirty="0"/>
              <a:t>Button</a:t>
            </a:r>
            <a:r>
              <a:rPr lang="en-US" dirty="0"/>
              <a:t> classes.</a:t>
            </a:r>
          </a:p>
          <a:p>
            <a:pPr lvl="1"/>
            <a:r>
              <a:rPr lang="en-US" dirty="0"/>
              <a:t>All controls are typically </a:t>
            </a:r>
            <a:r>
              <a:rPr lang="en-US" b="1" dirty="0"/>
              <a:t>derived from the View </a:t>
            </a:r>
            <a:r>
              <a:rPr lang="en-US" dirty="0"/>
              <a:t>class</a:t>
            </a:r>
            <a:endParaRPr lang="en-US" sz="2000" dirty="0"/>
          </a:p>
        </p:txBody>
      </p:sp>
      <p:sp>
        <p:nvSpPr>
          <p:cNvPr id="5632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80C42830-68F4-4278-903F-E51E1A5D4040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563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428340-1815-428C-B3F8-4AA298F7DF2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86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Displaying Text to Users with TextView</a:t>
            </a:r>
          </a:p>
        </p:txBody>
      </p:sp>
      <p:sp>
        <p:nvSpPr>
          <p:cNvPr id="573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TextView</a:t>
            </a:r>
            <a:r>
              <a:rPr lang="en-US"/>
              <a:t> control is used to draw text on the screen.</a:t>
            </a:r>
          </a:p>
          <a:p>
            <a:pPr lvl="1"/>
            <a:r>
              <a:rPr lang="en-US"/>
              <a:t>You primarily use it to </a:t>
            </a:r>
            <a:r>
              <a:rPr lang="en-US" b="1"/>
              <a:t>display fixed text </a:t>
            </a:r>
            <a:r>
              <a:rPr lang="en-US"/>
              <a:t>strings or labels</a:t>
            </a:r>
          </a:p>
          <a:p>
            <a:r>
              <a:rPr lang="en-US"/>
              <a:t>It is derived from </a:t>
            </a:r>
            <a:r>
              <a:rPr lang="en-US">
                <a:solidFill>
                  <a:schemeClr val="tx1"/>
                </a:solidFill>
              </a:rPr>
              <a:t>View</a:t>
            </a:r>
            <a:r>
              <a:rPr lang="en-US"/>
              <a:t> and is within the </a:t>
            </a:r>
            <a:r>
              <a:rPr lang="en-US" b="1"/>
              <a:t>android.widget</a:t>
            </a:r>
            <a:r>
              <a:rPr lang="en-US"/>
              <a:t> package:</a:t>
            </a:r>
          </a:p>
          <a:p>
            <a:pPr lvl="1"/>
            <a:r>
              <a:rPr lang="en-US"/>
              <a:t>all the standard attributes such as </a:t>
            </a:r>
            <a:r>
              <a:rPr lang="en-US">
                <a:solidFill>
                  <a:schemeClr val="tx1"/>
                </a:solidFill>
              </a:rPr>
              <a:t>width</a:t>
            </a:r>
            <a:r>
              <a:rPr lang="en-US"/>
              <a:t>, </a:t>
            </a:r>
            <a:r>
              <a:rPr lang="en-US">
                <a:solidFill>
                  <a:schemeClr val="tx1"/>
                </a:solidFill>
              </a:rPr>
              <a:t>height</a:t>
            </a:r>
            <a:r>
              <a:rPr lang="en-US"/>
              <a:t>, </a:t>
            </a:r>
            <a:r>
              <a:rPr lang="en-US">
                <a:solidFill>
                  <a:schemeClr val="tx1"/>
                </a:solidFill>
              </a:rPr>
              <a:t>padding</a:t>
            </a:r>
            <a:r>
              <a:rPr lang="en-US"/>
              <a:t>, and </a:t>
            </a:r>
            <a:r>
              <a:rPr lang="en-US">
                <a:solidFill>
                  <a:schemeClr val="tx1"/>
                </a:solidFill>
              </a:rPr>
              <a:t>visibility</a:t>
            </a:r>
            <a:r>
              <a:rPr lang="en-US"/>
              <a:t> can be applied to the object</a:t>
            </a:r>
          </a:p>
          <a:p>
            <a:r>
              <a:rPr lang="en-US"/>
              <a:t>You can set the </a:t>
            </a:r>
            <a:r>
              <a:rPr lang="en-US" b="1"/>
              <a:t>android:text</a:t>
            </a:r>
            <a:r>
              <a:rPr lang="en-US"/>
              <a:t> property of the </a:t>
            </a:r>
            <a:r>
              <a:rPr lang="en-US">
                <a:solidFill>
                  <a:schemeClr val="tx1"/>
                </a:solidFill>
              </a:rPr>
              <a:t>TextView</a:t>
            </a:r>
            <a:r>
              <a:rPr lang="en-US"/>
              <a:t> to be either a raw text string in the layout file or a reference to a string resource.</a:t>
            </a:r>
          </a:p>
        </p:txBody>
      </p:sp>
      <p:sp>
        <p:nvSpPr>
          <p:cNvPr id="57346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6D271BE8-1A47-4C15-8413-7264813977FC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573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88DC169-0A98-4B29-A205-B9E108E59F1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87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Displaying Text to Users with TextView</a:t>
            </a:r>
            <a:endParaRPr lang="en-US" sz="3200" b="1"/>
          </a:p>
        </p:txBody>
      </p:sp>
      <p:sp>
        <p:nvSpPr>
          <p:cNvPr id="583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&lt;TextView android:id=”@+id/TextView01”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android:layout_width=”wrap_content”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android:layout_height=”wrap_content”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android:text=”Some sample text here” /&gt;</a:t>
            </a:r>
          </a:p>
          <a:p>
            <a:pPr lvl="1">
              <a:buFont typeface="Wingdings" pitchFamily="2" charset="2"/>
              <a:buNone/>
            </a:pPr>
            <a:endParaRPr lang="en-US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&lt;TextView android:id=”@+id/TextView02”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android:layout_width=”wrap_content”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android:layout_height=”wrap_content”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android:text=”@string/sample_text” /&gt;</a:t>
            </a:r>
          </a:p>
        </p:txBody>
      </p:sp>
      <p:sp>
        <p:nvSpPr>
          <p:cNvPr id="58370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0AA32EDA-89DE-4862-AB19-297F478FF3EB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583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C5F8B81-2400-4E0B-9E29-9BD4127A45E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01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Displaying Text to Users with </a:t>
            </a:r>
            <a:r>
              <a:rPr lang="en-US" sz="3200" b="1"/>
              <a:t>TextView</a:t>
            </a:r>
            <a:endParaRPr lang="en-US" sz="3200"/>
          </a:p>
        </p:txBody>
      </p:sp>
      <p:sp>
        <p:nvSpPr>
          <p:cNvPr id="593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Call </a:t>
            </a:r>
            <a:r>
              <a:rPr lang="en-US" b="1">
                <a:solidFill>
                  <a:schemeClr val="tx1"/>
                </a:solidFill>
              </a:rPr>
              <a:t>setContentView</a:t>
            </a:r>
            <a:r>
              <a:rPr lang="en-US">
                <a:solidFill>
                  <a:schemeClr val="tx1"/>
                </a:solidFill>
              </a:rPr>
              <a:t>()</a:t>
            </a:r>
            <a:r>
              <a:rPr lang="en-US"/>
              <a:t> method with the layout resource identifier to display this TextView on the screen</a:t>
            </a:r>
          </a:p>
          <a:p>
            <a:pPr algn="ctr">
              <a:buFont typeface="Wingdings" pitchFamily="2" charset="2"/>
              <a:buNone/>
            </a:pPr>
            <a:r>
              <a:rPr lang="en-US" sz="2000"/>
              <a:t>displayTextView = (TextView) findViewById(R.id.TextView01</a:t>
            </a:r>
            <a:r>
              <a:rPr lang="en-US" sz="2000" i="1"/>
              <a:t>);</a:t>
            </a:r>
            <a:r>
              <a:rPr lang="en-US" sz="2000"/>
              <a:t> </a:t>
            </a:r>
          </a:p>
          <a:p>
            <a:r>
              <a:rPr lang="en-US"/>
              <a:t>You can change the text displayed programmatically by calling the </a:t>
            </a:r>
            <a:r>
              <a:rPr lang="en-US" b="1">
                <a:solidFill>
                  <a:schemeClr val="tx1"/>
                </a:solidFill>
              </a:rPr>
              <a:t>setText()</a:t>
            </a:r>
            <a:r>
              <a:rPr lang="en-US"/>
              <a:t> method on the TextView object. </a:t>
            </a:r>
          </a:p>
          <a:p>
            <a:r>
              <a:rPr lang="en-US"/>
              <a:t>Retrieving the text is done with the </a:t>
            </a:r>
            <a:r>
              <a:rPr lang="en-US" b="1">
                <a:solidFill>
                  <a:schemeClr val="tx1"/>
                </a:solidFill>
              </a:rPr>
              <a:t>getText() </a:t>
            </a:r>
            <a:r>
              <a:rPr lang="en-US"/>
              <a:t>method.</a:t>
            </a:r>
            <a:endParaRPr lang="en-US" sz="2000"/>
          </a:p>
        </p:txBody>
      </p:sp>
      <p:sp>
        <p:nvSpPr>
          <p:cNvPr id="5939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25A91118-88C6-4C18-88FD-0F1A2215990D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593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69820EE-6AFC-4718-8B56-372270194E4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6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Intents with Action and Data</a:t>
            </a:r>
            <a:endParaRPr lang="en-US" b="1" dirty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Intent objects are composed of two main parts: </a:t>
            </a:r>
          </a:p>
          <a:p>
            <a:pPr lvl="1"/>
            <a:r>
              <a:rPr lang="en-US" dirty="0"/>
              <a:t>the </a:t>
            </a:r>
            <a:r>
              <a:rPr lang="en-US" b="1" i="1" dirty="0"/>
              <a:t>action</a:t>
            </a:r>
            <a:r>
              <a:rPr lang="en-US" i="1" dirty="0"/>
              <a:t> to be performed</a:t>
            </a:r>
          </a:p>
          <a:p>
            <a:pPr lvl="1"/>
            <a:r>
              <a:rPr lang="en-US" dirty="0"/>
              <a:t>the </a:t>
            </a:r>
            <a:r>
              <a:rPr lang="en-US" b="1" i="1" dirty="0"/>
              <a:t>data</a:t>
            </a:r>
            <a:r>
              <a:rPr lang="en-US" i="1" dirty="0"/>
              <a:t> to be acted upon</a:t>
            </a:r>
          </a:p>
          <a:p>
            <a:r>
              <a:rPr lang="en-US" i="1" dirty="0"/>
              <a:t>You can also specify action/data pairs using </a:t>
            </a:r>
            <a:r>
              <a:rPr lang="en-US" b="1" i="1" dirty="0"/>
              <a:t>Intent </a:t>
            </a:r>
            <a:r>
              <a:rPr lang="en-US" b="1" dirty="0"/>
              <a:t>Action</a:t>
            </a:r>
            <a:r>
              <a:rPr lang="en-US" dirty="0"/>
              <a:t> types and </a:t>
            </a:r>
            <a:r>
              <a:rPr lang="en-US" b="1" dirty="0"/>
              <a:t>Uri</a:t>
            </a:r>
            <a:r>
              <a:rPr lang="en-US" dirty="0"/>
              <a:t> objects</a:t>
            </a:r>
          </a:p>
          <a:p>
            <a:r>
              <a:rPr lang="en-US" dirty="0"/>
              <a:t>The most common action types are defined in the Intent class, including ACTION_MAIN (describes the main entry point of an Activity) and ACTION_EDIT (used in conjunction with a Uri to the data edited)</a:t>
            </a:r>
          </a:p>
          <a:p>
            <a:endParaRPr lang="en-US" b="1" dirty="0"/>
          </a:p>
        </p:txBody>
      </p:sp>
      <p:sp>
        <p:nvSpPr>
          <p:cNvPr id="3584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E9426C4B-51BE-48E7-AF95-F31CEE8F1A25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358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256D9E1-BCA7-416F-A3B2-8DE23DDBDE7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1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Retrieving Data from Users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Two frequently used controls to handle this type of job are </a:t>
            </a:r>
            <a:r>
              <a:rPr lang="en-US" sz="2000" b="1" dirty="0" err="1"/>
              <a:t>EditText</a:t>
            </a:r>
            <a:r>
              <a:rPr lang="en-US" sz="2000" dirty="0"/>
              <a:t> controls and </a:t>
            </a:r>
            <a:r>
              <a:rPr lang="en-US" sz="2000" b="1" dirty="0"/>
              <a:t>Spinner</a:t>
            </a:r>
            <a:r>
              <a:rPr lang="en-US" sz="2000" dirty="0"/>
              <a:t> controls</a:t>
            </a:r>
          </a:p>
          <a:p>
            <a:r>
              <a:rPr lang="en-US" sz="2000" b="1" dirty="0" err="1"/>
              <a:t>EditText</a:t>
            </a:r>
            <a:r>
              <a:rPr lang="en-US" sz="2000" dirty="0"/>
              <a:t> handles text input from a user.</a:t>
            </a:r>
          </a:p>
          <a:p>
            <a:pPr lvl="1"/>
            <a:r>
              <a:rPr lang="en-US" sz="2000" dirty="0"/>
              <a:t>The </a:t>
            </a:r>
            <a:r>
              <a:rPr lang="en-US" sz="2000" dirty="0" err="1"/>
              <a:t>EditText</a:t>
            </a:r>
            <a:r>
              <a:rPr lang="en-US" sz="2000" dirty="0"/>
              <a:t> class is </a:t>
            </a:r>
            <a:r>
              <a:rPr lang="en-US" sz="2000" b="1" dirty="0"/>
              <a:t>derived from </a:t>
            </a:r>
            <a:r>
              <a:rPr lang="en-US" sz="2000" b="1" dirty="0" err="1"/>
              <a:t>TextView</a:t>
            </a:r>
            <a:endParaRPr lang="en-US" sz="2000" b="1" dirty="0"/>
          </a:p>
          <a:p>
            <a:r>
              <a:rPr lang="en-US" sz="2000" dirty="0"/>
              <a:t>This is how to define an </a:t>
            </a:r>
            <a:r>
              <a:rPr lang="en-US" sz="2000" dirty="0" err="1"/>
              <a:t>EditText</a:t>
            </a:r>
            <a:r>
              <a:rPr lang="en-US" sz="2000" dirty="0"/>
              <a:t> control in an XML layout file: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&lt;</a:t>
            </a:r>
            <a:r>
              <a:rPr lang="en-US" sz="2000" dirty="0" err="1"/>
              <a:t>EditText</a:t>
            </a:r>
            <a:endParaRPr lang="en-US" sz="2000" dirty="0"/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android:id</a:t>
            </a:r>
            <a:r>
              <a:rPr lang="en-US" sz="2000" dirty="0"/>
              <a:t>=”@+id/EditText01”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android:layout_height</a:t>
            </a:r>
            <a:r>
              <a:rPr lang="en-US" sz="2000" dirty="0"/>
              <a:t>=”</a:t>
            </a:r>
            <a:r>
              <a:rPr lang="en-US" sz="2000" dirty="0" err="1"/>
              <a:t>wrap_content</a:t>
            </a:r>
            <a:r>
              <a:rPr lang="en-US" sz="20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</a:t>
            </a:r>
            <a:r>
              <a:rPr lang="en-US" sz="2000" b="1" dirty="0" err="1"/>
              <a:t>hint</a:t>
            </a:r>
            <a:r>
              <a:rPr lang="en-US" sz="2000" dirty="0"/>
              <a:t>=”type here”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</a:t>
            </a:r>
            <a:r>
              <a:rPr lang="en-US" sz="2000" b="1" dirty="0" err="1"/>
              <a:t>lines</a:t>
            </a:r>
            <a:r>
              <a:rPr lang="en-US" sz="2000" dirty="0"/>
              <a:t>=”4”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android:layout_width</a:t>
            </a:r>
            <a:r>
              <a:rPr lang="en-US" sz="2000" dirty="0"/>
              <a:t>=”</a:t>
            </a:r>
            <a:r>
              <a:rPr lang="en-US" sz="2000" dirty="0" err="1"/>
              <a:t>fill_parent</a:t>
            </a:r>
            <a:r>
              <a:rPr lang="en-US" sz="2000" dirty="0"/>
              <a:t>” /&gt;</a:t>
            </a:r>
          </a:p>
          <a:p>
            <a:r>
              <a:rPr lang="en-US" sz="2000" b="1" dirty="0"/>
              <a:t>hint</a:t>
            </a:r>
            <a:r>
              <a:rPr lang="en-US" sz="2000" dirty="0"/>
              <a:t> attribute gives a hint to the user as to what should be typed in </a:t>
            </a:r>
            <a:r>
              <a:rPr lang="en-US" sz="2000" dirty="0" err="1"/>
              <a:t>EditText</a:t>
            </a:r>
            <a:r>
              <a:rPr lang="en-US" sz="2000" dirty="0"/>
              <a:t> control</a:t>
            </a:r>
          </a:p>
          <a:p>
            <a:r>
              <a:rPr lang="en-US" sz="2000" b="1" dirty="0"/>
              <a:t>lines</a:t>
            </a:r>
            <a:r>
              <a:rPr lang="en-US" sz="2000" dirty="0"/>
              <a:t> attribute, which defines how many lines tall the input box is</a:t>
            </a:r>
            <a:endParaRPr lang="en-US" sz="2000" b="1" dirty="0"/>
          </a:p>
        </p:txBody>
      </p:sp>
      <p:sp>
        <p:nvSpPr>
          <p:cNvPr id="60420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D54B619C-752D-42D3-BB3E-7284FA6EDF6C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56BAF1E-6BF9-41AB-882D-FA0E5745FEE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76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Retrieving Data from Users</a:t>
            </a:r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/>
              <a:t>To highlight a portion of the text from code use </a:t>
            </a:r>
            <a:r>
              <a:rPr lang="en-US" sz="2000" b="1"/>
              <a:t>setSelection()</a:t>
            </a:r>
            <a:r>
              <a:rPr lang="en-US" sz="2000"/>
              <a:t> method, and a call to </a:t>
            </a:r>
            <a:r>
              <a:rPr lang="en-US" sz="2000" b="1"/>
              <a:t>selectAll()</a:t>
            </a:r>
            <a:r>
              <a:rPr lang="en-US" sz="2000"/>
              <a:t> highlights the entire text entry field.</a:t>
            </a:r>
          </a:p>
          <a:p>
            <a:r>
              <a:rPr lang="en-US" sz="2000"/>
              <a:t>EditText object is essentially an editable TextView.</a:t>
            </a:r>
          </a:p>
          <a:p>
            <a:pPr lvl="1"/>
            <a:r>
              <a:rPr lang="en-US" sz="2000"/>
              <a:t>This means that you can read text from it in the same way as you did with TextView: by using the </a:t>
            </a:r>
            <a:r>
              <a:rPr lang="en-US" sz="2000" b="1"/>
              <a:t>getText()</a:t>
            </a:r>
            <a:r>
              <a:rPr lang="en-US" sz="2000"/>
              <a:t> method.</a:t>
            </a:r>
          </a:p>
          <a:p>
            <a:pPr lvl="1"/>
            <a:r>
              <a:rPr lang="en-US" sz="2000"/>
              <a:t>You can also set initial text to draw in the text entry area using the </a:t>
            </a:r>
            <a:r>
              <a:rPr lang="en-US" sz="2000" b="1"/>
              <a:t>setText()</a:t>
            </a:r>
            <a:r>
              <a:rPr lang="en-US" sz="2000"/>
              <a:t> method</a:t>
            </a:r>
            <a:endParaRPr lang="en-US" sz="2000" dirty="0"/>
          </a:p>
        </p:txBody>
      </p:sp>
      <p:pic>
        <p:nvPicPr>
          <p:cNvPr id="61447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r="2" b="15099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</p:spPr>
      </p:pic>
      <p:sp>
        <p:nvSpPr>
          <p:cNvPr id="6144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BE7FD87-8FFF-4D0C-B180-7C0C71DA094B}" type="datetime1">
              <a:rPr lang="en-US" smtClean="0"/>
              <a:pPr>
                <a:spcAft>
                  <a:spcPts val="600"/>
                </a:spcAft>
              </a:pPr>
              <a:t>12/8/2020</a:t>
            </a:fld>
            <a:endParaRPr lang="en-US"/>
          </a:p>
        </p:txBody>
      </p:sp>
      <p:sp>
        <p:nvSpPr>
          <p:cNvPr id="6144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C6B16B-841F-4F8B-9AE3-516D7D25B984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48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Using Buttons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/>
              <a:t>android.widget.</a:t>
            </a:r>
            <a:r>
              <a:rPr lang="en-US" sz="2000" b="1"/>
              <a:t>Button</a:t>
            </a:r>
            <a:r>
              <a:rPr lang="en-US" sz="2000" dirty="0"/>
              <a:t> class provides a basic button implementation in the Android SDK.</a:t>
            </a:r>
          </a:p>
          <a:p>
            <a:r>
              <a:rPr lang="en-US" sz="2000" dirty="0"/>
              <a:t>Within the XML layout resources, buttons are specified using the Button element.</a:t>
            </a:r>
          </a:p>
          <a:p>
            <a:r>
              <a:rPr lang="en-US" sz="2000" dirty="0"/>
              <a:t>The primary attribute for a basic button is the text field</a:t>
            </a:r>
          </a:p>
          <a:p>
            <a:r>
              <a:rPr lang="en-US" sz="2000" dirty="0"/>
              <a:t>Use basic Button controls for buttons with text such as “</a:t>
            </a:r>
            <a:r>
              <a:rPr lang="en-US" sz="2000"/>
              <a:t>Ok,”“Cancel</a:t>
            </a:r>
            <a:r>
              <a:rPr lang="en-US" sz="2000" dirty="0"/>
              <a:t>,” or “Submit.”</a:t>
            </a:r>
          </a:p>
        </p:txBody>
      </p:sp>
      <p:pic>
        <p:nvPicPr>
          <p:cNvPr id="62471" name="Picture 8"/>
          <p:cNvPicPr>
            <a:picLocks noChangeAspect="1" noChangeArrowheads="1"/>
          </p:cNvPicPr>
          <p:nvPr/>
        </p:nvPicPr>
        <p:blipFill rotWithShape="1">
          <a:blip r:embed="rId3" cstate="print"/>
          <a:srcRect t="10728" r="2" b="3519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</p:spPr>
      </p:pic>
      <p:sp>
        <p:nvSpPr>
          <p:cNvPr id="6246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D4F9337-7BB8-4E2A-9839-1BD22873BB21}" type="datetime1">
              <a:rPr lang="en-US" smtClean="0"/>
              <a:pPr>
                <a:spcAft>
                  <a:spcPts val="600"/>
                </a:spcAft>
              </a:pPr>
              <a:t>12/8/2020</a:t>
            </a:fld>
            <a:endParaRPr lang="en-US"/>
          </a:p>
        </p:txBody>
      </p:sp>
      <p:sp>
        <p:nvSpPr>
          <p:cNvPr id="6247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24071E-7849-4A28-89D3-C57C132F6B27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3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Buttons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following XML layout resource file shows a typical Button control definition: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&lt;Button</a:t>
            </a:r>
          </a:p>
          <a:p>
            <a:pPr lvl="1">
              <a:buFont typeface="Wingdings" pitchFamily="2" charset="2"/>
              <a:buNone/>
            </a:pPr>
            <a:r>
              <a:rPr lang="en-US" dirty="0" err="1"/>
              <a:t>android:id</a:t>
            </a:r>
            <a:r>
              <a:rPr lang="en-US" dirty="0"/>
              <a:t>=”@+id/</a:t>
            </a:r>
            <a:r>
              <a:rPr lang="en-US" dirty="0" err="1"/>
              <a:t>basic_button</a:t>
            </a:r>
            <a:r>
              <a:rPr lang="en-US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/>
              <a:t>android:layout_width</a:t>
            </a:r>
            <a:r>
              <a:rPr lang="en-US" dirty="0"/>
              <a:t>=”</a:t>
            </a:r>
            <a:r>
              <a:rPr lang="en-US" dirty="0" err="1"/>
              <a:t>wrap_content</a:t>
            </a:r>
            <a:r>
              <a:rPr lang="en-US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/>
              <a:t>android:layout_height</a:t>
            </a:r>
            <a:r>
              <a:rPr lang="en-US" dirty="0"/>
              <a:t>=”</a:t>
            </a:r>
            <a:r>
              <a:rPr lang="en-US" dirty="0" err="1"/>
              <a:t>wrap_content</a:t>
            </a:r>
            <a:r>
              <a:rPr lang="en-US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/>
              <a:t>android:text</a:t>
            </a:r>
            <a:r>
              <a:rPr lang="en-US" dirty="0"/>
              <a:t>=”Basic Button” /&gt;</a:t>
            </a:r>
          </a:p>
          <a:p>
            <a:r>
              <a:rPr lang="en-US" sz="2000" dirty="0"/>
              <a:t>Here is an example of some code that handles a click for a basic button and displays a Toast message on the screen:</a:t>
            </a:r>
          </a:p>
          <a:p>
            <a:pPr lvl="1">
              <a:buFont typeface="Wingdings" pitchFamily="2" charset="2"/>
              <a:buNone/>
            </a:pPr>
            <a:r>
              <a:rPr lang="en-US" dirty="0" err="1"/>
              <a:t>setContentView</a:t>
            </a:r>
            <a:r>
              <a:rPr lang="en-US" dirty="0"/>
              <a:t>(</a:t>
            </a:r>
            <a:r>
              <a:rPr lang="en-US" dirty="0" err="1"/>
              <a:t>R.layout.buttons</a:t>
            </a:r>
            <a:r>
              <a:rPr lang="en-US" dirty="0"/>
              <a:t>);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final Button </a:t>
            </a:r>
            <a:r>
              <a:rPr lang="en-US" dirty="0" err="1"/>
              <a:t>basic_button</a:t>
            </a:r>
            <a:r>
              <a:rPr lang="en-US" dirty="0"/>
              <a:t> = (Button) </a:t>
            </a:r>
            <a:r>
              <a:rPr lang="en-US" dirty="0" err="1"/>
              <a:t>findViewById</a:t>
            </a:r>
            <a:r>
              <a:rPr lang="en-US" dirty="0"/>
              <a:t>(</a:t>
            </a:r>
            <a:r>
              <a:rPr lang="en-US" dirty="0" err="1"/>
              <a:t>R.id.basic_button</a:t>
            </a:r>
            <a:r>
              <a:rPr lang="en-US" dirty="0"/>
              <a:t>);</a:t>
            </a:r>
          </a:p>
          <a:p>
            <a:pPr lvl="1">
              <a:buFont typeface="Wingdings" pitchFamily="2" charset="2"/>
              <a:buNone/>
            </a:pPr>
            <a:r>
              <a:rPr lang="en-US" dirty="0" err="1"/>
              <a:t>basic_button.</a:t>
            </a:r>
            <a:r>
              <a:rPr lang="en-US" b="1" dirty="0" err="1"/>
              <a:t>setOnClickListener</a:t>
            </a:r>
            <a:r>
              <a:rPr lang="en-US" dirty="0"/>
              <a:t>(new </a:t>
            </a:r>
            <a:r>
              <a:rPr lang="en-US" dirty="0" err="1"/>
              <a:t>View.OnClickListener</a:t>
            </a:r>
            <a:r>
              <a:rPr lang="en-US" dirty="0"/>
              <a:t>() {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public void </a:t>
            </a:r>
            <a:r>
              <a:rPr lang="en-US" b="1" dirty="0" err="1"/>
              <a:t>onClick</a:t>
            </a:r>
            <a:r>
              <a:rPr lang="en-US" dirty="0"/>
              <a:t>(View v) {</a:t>
            </a:r>
          </a:p>
          <a:p>
            <a:pPr lvl="1">
              <a:buFont typeface="Wingdings" pitchFamily="2" charset="2"/>
              <a:buNone/>
            </a:pPr>
            <a:r>
              <a:rPr lang="en-US" dirty="0" err="1"/>
              <a:t>Toast.makeText</a:t>
            </a:r>
            <a:r>
              <a:rPr lang="en-US" dirty="0"/>
              <a:t>(</a:t>
            </a:r>
            <a:r>
              <a:rPr lang="en-US" dirty="0" err="1"/>
              <a:t>ButtonsActivity.this</a:t>
            </a:r>
            <a:r>
              <a:rPr lang="en-US" dirty="0"/>
              <a:t>,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“Button clicked”, </a:t>
            </a:r>
            <a:r>
              <a:rPr lang="en-US" dirty="0" err="1"/>
              <a:t>Toast.LENGTH_SHORT</a:t>
            </a:r>
            <a:r>
              <a:rPr lang="en-US" dirty="0"/>
              <a:t>).show();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}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});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6A311AC1-EA4B-43FB-8CB5-5B86A89EA554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E7CED03-61AF-4087-8716-E81F8C8F443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76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Layout classes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LinearLayout</a:t>
            </a:r>
            <a:endParaRPr lang="en-US" dirty="0"/>
          </a:p>
          <a:p>
            <a:r>
              <a:rPr lang="en-US" dirty="0" err="1"/>
              <a:t>RelativeLayout</a:t>
            </a:r>
            <a:endParaRPr lang="en-US" dirty="0"/>
          </a:p>
          <a:p>
            <a:r>
              <a:rPr lang="en-US" dirty="0" err="1"/>
              <a:t>TableLayout</a:t>
            </a:r>
            <a:endParaRPr lang="en-US" dirty="0"/>
          </a:p>
          <a:p>
            <a:r>
              <a:rPr lang="en-US" dirty="0" err="1"/>
              <a:t>FrameLayout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We could have used an </a:t>
            </a:r>
            <a:r>
              <a:rPr lang="en-US" dirty="0" err="1">
                <a:solidFill>
                  <a:schemeClr val="tx1"/>
                </a:solidFill>
              </a:rPr>
              <a:t>AbsoluteLayout</a:t>
            </a:r>
            <a:r>
              <a:rPr lang="en-US" dirty="0"/>
              <a:t> to specify the exact x/y coordinate locations of each control on the screen instead, but this is </a:t>
            </a:r>
            <a:r>
              <a:rPr lang="en-US" b="1" dirty="0"/>
              <a:t>not easily portable across many screen resolutions</a:t>
            </a:r>
          </a:p>
          <a:p>
            <a:r>
              <a:rPr lang="en-US" sz="2400" u="sng" dirty="0">
                <a:hlinkClick r:id="rId2"/>
              </a:rPr>
              <a:t>http://www.tutorialspoint.com/android/android_absolute_layout.htm</a:t>
            </a:r>
            <a:r>
              <a:rPr lang="en-CA" sz="2400" dirty="0"/>
              <a:t> 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97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868F95-9155-4EEB-BE0B-0571AEF04E6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8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Using Built-In Layout Classes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 layouts, regardless of their type, have basic layout attributes:</a:t>
            </a:r>
          </a:p>
          <a:p>
            <a:pPr algn="ctr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android:layout_attribute_name=”value”</a:t>
            </a:r>
          </a:p>
          <a:p>
            <a:r>
              <a:rPr lang="en-US"/>
              <a:t>Common attributes include the </a:t>
            </a:r>
            <a:r>
              <a:rPr lang="en-US">
                <a:solidFill>
                  <a:schemeClr val="tx1"/>
                </a:solidFill>
              </a:rPr>
              <a:t>size</a:t>
            </a:r>
            <a:r>
              <a:rPr lang="en-US"/>
              <a:t> attributes and </a:t>
            </a:r>
            <a:r>
              <a:rPr lang="en-US">
                <a:solidFill>
                  <a:schemeClr val="tx1"/>
                </a:solidFill>
              </a:rPr>
              <a:t>margin</a:t>
            </a:r>
            <a:r>
              <a:rPr lang="en-US"/>
              <a:t> attributes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072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3D742AF-1BA1-4C47-A638-952DF9946C5D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307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6F5378-3E83-4BA9-941D-954D285F6C2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19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ViewGroup Attributes</a:t>
            </a:r>
          </a:p>
        </p:txBody>
      </p:sp>
      <p:sp>
        <p:nvSpPr>
          <p:cNvPr id="31747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2EE520E-2DD0-4D89-9D93-B88C947A2B3C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3174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09C2202-C261-4EA5-90F8-FB2EF741F1D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317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447800"/>
            <a:ext cx="744855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1544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ViewGroup Attributes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example of a </a:t>
            </a:r>
            <a:r>
              <a:rPr lang="en-US" dirty="0" err="1"/>
              <a:t>LinearLayout</a:t>
            </a:r>
            <a:r>
              <a:rPr lang="en-US" dirty="0"/>
              <a:t> sets the size of the screen, containing one </a:t>
            </a:r>
            <a:r>
              <a:rPr lang="en-US" dirty="0" err="1"/>
              <a:t>TextView</a:t>
            </a:r>
            <a:r>
              <a:rPr lang="en-US" dirty="0"/>
              <a:t> that is set to its full </a:t>
            </a:r>
            <a:r>
              <a:rPr lang="en-US" b="1" dirty="0"/>
              <a:t>height</a:t>
            </a:r>
            <a:r>
              <a:rPr lang="en-US" dirty="0"/>
              <a:t> and the </a:t>
            </a:r>
            <a:r>
              <a:rPr lang="en-US" b="1" dirty="0"/>
              <a:t>width</a:t>
            </a:r>
            <a:r>
              <a:rPr lang="en-US" dirty="0"/>
              <a:t> of the </a:t>
            </a:r>
            <a:r>
              <a:rPr lang="en-US" dirty="0" err="1"/>
              <a:t>LinearLayout</a:t>
            </a:r>
            <a:r>
              <a:rPr lang="en-US" dirty="0"/>
              <a:t> (and therefore the screen):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/>
              <a:t>&lt;</a:t>
            </a:r>
            <a:r>
              <a:rPr lang="en-US" sz="2200" b="1" dirty="0" err="1"/>
              <a:t>LinearLayout</a:t>
            </a:r>
            <a:r>
              <a:rPr lang="en-US" sz="2200" dirty="0"/>
              <a:t> </a:t>
            </a:r>
            <a:r>
              <a:rPr lang="en-US" sz="2200" dirty="0" err="1"/>
              <a:t>xmlns:android</a:t>
            </a:r>
            <a:r>
              <a:rPr lang="en-US" sz="2200" dirty="0"/>
              <a:t>=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/>
              <a:t>“http://schemas.android.com/apk/res/android”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 err="1"/>
              <a:t>android:</a:t>
            </a:r>
            <a:r>
              <a:rPr lang="en-US" sz="2200" b="1" dirty="0" err="1"/>
              <a:t>layout_width</a:t>
            </a:r>
            <a:r>
              <a:rPr lang="en-US" sz="2200" dirty="0"/>
              <a:t>=”</a:t>
            </a:r>
            <a:r>
              <a:rPr lang="en-US" sz="2200" dirty="0" err="1"/>
              <a:t>fill_parent</a:t>
            </a:r>
            <a:r>
              <a:rPr lang="en-US" sz="2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 err="1"/>
              <a:t>android:</a:t>
            </a:r>
            <a:r>
              <a:rPr lang="en-US" sz="2200" b="1" dirty="0" err="1"/>
              <a:t>layout_height</a:t>
            </a:r>
            <a:r>
              <a:rPr lang="en-US" sz="2200" dirty="0"/>
              <a:t>=”</a:t>
            </a:r>
            <a:r>
              <a:rPr lang="en-US" sz="2200" dirty="0" err="1"/>
              <a:t>fill_parent</a:t>
            </a:r>
            <a:r>
              <a:rPr lang="en-US" sz="2200" dirty="0"/>
              <a:t>”&gt;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/>
              <a:t>&lt;</a:t>
            </a:r>
            <a:r>
              <a:rPr lang="en-US" sz="2200" dirty="0" err="1"/>
              <a:t>TextView</a:t>
            </a:r>
            <a:endParaRPr lang="en-US" sz="2200" dirty="0"/>
          </a:p>
          <a:p>
            <a:pPr lvl="1">
              <a:buFont typeface="Wingdings" pitchFamily="2" charset="2"/>
              <a:buNone/>
            </a:pPr>
            <a:r>
              <a:rPr lang="en-US" sz="2200" dirty="0" err="1"/>
              <a:t>android:id</a:t>
            </a:r>
            <a:r>
              <a:rPr lang="en-US" sz="2200" dirty="0"/>
              <a:t>=”@+id/TextView01”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 err="1"/>
              <a:t>android:</a:t>
            </a:r>
            <a:r>
              <a:rPr lang="en-US" sz="2200" b="1" dirty="0" err="1"/>
              <a:t>layout_height</a:t>
            </a:r>
            <a:r>
              <a:rPr lang="en-US" sz="2200" dirty="0"/>
              <a:t>=”</a:t>
            </a:r>
            <a:r>
              <a:rPr lang="en-US" sz="2200" dirty="0" err="1"/>
              <a:t>fill_parent</a:t>
            </a:r>
            <a:r>
              <a:rPr lang="en-US" sz="2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 err="1"/>
              <a:t>android:</a:t>
            </a:r>
            <a:r>
              <a:rPr lang="en-US" sz="2200" b="1" dirty="0" err="1"/>
              <a:t>layout_width</a:t>
            </a:r>
            <a:r>
              <a:rPr lang="en-US" sz="2200" dirty="0"/>
              <a:t>=”</a:t>
            </a:r>
            <a:r>
              <a:rPr lang="en-US" sz="2200" dirty="0" err="1"/>
              <a:t>fill_parent</a:t>
            </a:r>
            <a:r>
              <a:rPr lang="en-US" sz="2200" dirty="0"/>
              <a:t>” /&gt;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/>
              <a:t>&lt;/</a:t>
            </a:r>
            <a:r>
              <a:rPr lang="en-US" sz="2200" b="1" dirty="0" err="1"/>
              <a:t>LinearLayout</a:t>
            </a:r>
            <a:r>
              <a:rPr lang="en-US" sz="2200" dirty="0"/>
              <a:t>&gt;</a:t>
            </a:r>
          </a:p>
        </p:txBody>
      </p:sp>
      <p:sp>
        <p:nvSpPr>
          <p:cNvPr id="3277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90E0C6B-4A30-4EB4-92D1-0C37C3C20B8B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327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EBDF271-F158-455E-8B72-9FB5F0EF635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69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ViewGroup Attributes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is an example of a </a:t>
            </a:r>
            <a:r>
              <a:rPr lang="en-US" b="1" dirty="0"/>
              <a:t>Button</a:t>
            </a:r>
            <a:r>
              <a:rPr lang="en-US" dirty="0"/>
              <a:t> object with some margins set via XML used in a layout resource file: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tx1"/>
                </a:solidFill>
              </a:rPr>
              <a:t>&lt;Button</a:t>
            </a:r>
          </a:p>
          <a:p>
            <a:pPr lvl="1">
              <a:buFont typeface="Wingdings" pitchFamily="2" charset="2"/>
              <a:buNone/>
            </a:pPr>
            <a:r>
              <a:rPr lang="en-US" dirty="0" err="1">
                <a:solidFill>
                  <a:schemeClr val="tx1"/>
                </a:solidFill>
              </a:rPr>
              <a:t>android:id</a:t>
            </a:r>
            <a:r>
              <a:rPr lang="en-US" dirty="0">
                <a:solidFill>
                  <a:schemeClr val="tx1"/>
                </a:solidFill>
              </a:rPr>
              <a:t>=”@+id/Button01”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>
                <a:solidFill>
                  <a:schemeClr val="tx1"/>
                </a:solidFill>
              </a:rPr>
              <a:t>android:layout_width</a:t>
            </a:r>
            <a:r>
              <a:rPr lang="en-US" dirty="0">
                <a:solidFill>
                  <a:schemeClr val="tx1"/>
                </a:solidFill>
              </a:rPr>
              <a:t>=”</a:t>
            </a:r>
            <a:r>
              <a:rPr lang="en-US" dirty="0" err="1">
                <a:solidFill>
                  <a:schemeClr val="tx1"/>
                </a:solidFill>
              </a:rPr>
              <a:t>wrap_content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>
                <a:solidFill>
                  <a:schemeClr val="tx1"/>
                </a:solidFill>
              </a:rPr>
              <a:t>android:layout_height</a:t>
            </a:r>
            <a:r>
              <a:rPr lang="en-US" dirty="0">
                <a:solidFill>
                  <a:schemeClr val="tx1"/>
                </a:solidFill>
              </a:rPr>
              <a:t>=”</a:t>
            </a:r>
            <a:r>
              <a:rPr lang="en-US" dirty="0" err="1">
                <a:solidFill>
                  <a:schemeClr val="tx1"/>
                </a:solidFill>
              </a:rPr>
              <a:t>wrap_content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>
                <a:solidFill>
                  <a:schemeClr val="tx1"/>
                </a:solidFill>
              </a:rPr>
              <a:t>android:</a:t>
            </a:r>
            <a:r>
              <a:rPr lang="en-US" b="1" dirty="0" err="1">
                <a:solidFill>
                  <a:schemeClr val="tx1"/>
                </a:solidFill>
              </a:rPr>
              <a:t>text</a:t>
            </a:r>
            <a:r>
              <a:rPr lang="en-US" dirty="0">
                <a:solidFill>
                  <a:schemeClr val="tx1"/>
                </a:solidFill>
              </a:rPr>
              <a:t>=”Press Me”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>
                <a:solidFill>
                  <a:schemeClr val="tx1"/>
                </a:solidFill>
              </a:rPr>
              <a:t>android:</a:t>
            </a:r>
            <a:r>
              <a:rPr lang="en-US" b="1" dirty="0" err="1">
                <a:solidFill>
                  <a:schemeClr val="tx1"/>
                </a:solidFill>
              </a:rPr>
              <a:t>layout_marginRight</a:t>
            </a:r>
            <a:r>
              <a:rPr lang="en-US" dirty="0">
                <a:solidFill>
                  <a:schemeClr val="tx1"/>
                </a:solidFill>
              </a:rPr>
              <a:t>=”20px”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>
                <a:solidFill>
                  <a:schemeClr val="tx1"/>
                </a:solidFill>
              </a:rPr>
              <a:t>android:</a:t>
            </a:r>
            <a:r>
              <a:rPr lang="en-US" b="1" dirty="0" err="1">
                <a:solidFill>
                  <a:schemeClr val="tx1"/>
                </a:solidFill>
              </a:rPr>
              <a:t>layout_marginTop</a:t>
            </a:r>
            <a:r>
              <a:rPr lang="en-US" dirty="0">
                <a:solidFill>
                  <a:schemeClr val="tx1"/>
                </a:solidFill>
              </a:rPr>
              <a:t>=”60px” /&gt;</a:t>
            </a:r>
          </a:p>
        </p:txBody>
      </p:sp>
      <p:sp>
        <p:nvSpPr>
          <p:cNvPr id="3379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BCAFD4F-7E98-44E6-B95B-299C8E79526C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337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4CA6F7B-EE4D-4EA9-B915-AC8C115B5F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00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 err="1"/>
              <a:t>FrameLayout</a:t>
            </a:r>
            <a:endParaRPr lang="en-US" dirty="0"/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FrameLayout</a:t>
            </a:r>
            <a:r>
              <a:rPr lang="en-US" dirty="0"/>
              <a:t> view is designed to display </a:t>
            </a:r>
            <a:r>
              <a:rPr lang="en-US" b="1" dirty="0"/>
              <a:t>a stack of child View items</a:t>
            </a:r>
            <a:r>
              <a:rPr lang="en-US" dirty="0"/>
              <a:t>.</a:t>
            </a:r>
          </a:p>
          <a:p>
            <a:r>
              <a:rPr lang="en-US" dirty="0"/>
              <a:t>You can add multiple views to this layout, but </a:t>
            </a:r>
            <a:r>
              <a:rPr lang="en-US" b="1" dirty="0"/>
              <a:t>each View is drawn from the top-left corner</a:t>
            </a:r>
            <a:r>
              <a:rPr lang="en-US" dirty="0"/>
              <a:t> of the layout.</a:t>
            </a:r>
          </a:p>
          <a:p>
            <a:r>
              <a:rPr lang="en-US" dirty="0"/>
              <a:t>Use this to show multiple images within the same region, and the </a:t>
            </a:r>
            <a:r>
              <a:rPr lang="en-US" b="1" dirty="0"/>
              <a:t>layout is sized to the largest child View</a:t>
            </a:r>
            <a:r>
              <a:rPr lang="en-US" dirty="0"/>
              <a:t> in the stack.</a:t>
            </a:r>
          </a:p>
        </p:txBody>
      </p:sp>
      <p:sp>
        <p:nvSpPr>
          <p:cNvPr id="34820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710AD929-1159-4660-8FC0-4F6DF78AAD51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348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CBE1D24-1EF8-4223-A509-3B1C817EA6E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20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Launching an Activity Belonging to Another Application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is an example of how to create a simple Intent with a predefined Action (ACTION_DIAL) to launch the Phone Dialer with a specific phone number to dial in the form of a simple Uri object:</a:t>
            </a:r>
          </a:p>
          <a:p>
            <a:endParaRPr lang="en-US" dirty="0"/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tx1"/>
                </a:solidFill>
              </a:rPr>
              <a:t>Uri </a:t>
            </a:r>
            <a:r>
              <a:rPr lang="en-US" b="1" dirty="0">
                <a:solidFill>
                  <a:schemeClr val="tx1"/>
                </a:solidFill>
              </a:rPr>
              <a:t>number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Uri.</a:t>
            </a:r>
            <a:r>
              <a:rPr lang="en-US" b="1" dirty="0" err="1">
                <a:solidFill>
                  <a:schemeClr val="tx1"/>
                </a:solidFill>
              </a:rPr>
              <a:t>parse</a:t>
            </a:r>
            <a:r>
              <a:rPr lang="en-US" dirty="0">
                <a:solidFill>
                  <a:schemeClr val="tx1"/>
                </a:solidFill>
              </a:rPr>
              <a:t>(“tel:5555551212”);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tx1"/>
                </a:solidFill>
              </a:rPr>
              <a:t>Intent dial = new </a:t>
            </a:r>
            <a:r>
              <a:rPr lang="en-US" b="1" dirty="0">
                <a:solidFill>
                  <a:schemeClr val="tx1"/>
                </a:solidFill>
              </a:rPr>
              <a:t>Intent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Intent.ACTION_DIAL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tx1"/>
                </a:solidFill>
              </a:rPr>
              <a:t>number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1">
              <a:buFont typeface="Wingdings" pitchFamily="2" charset="2"/>
              <a:buNone/>
            </a:pPr>
            <a:r>
              <a:rPr lang="en-US" b="1" dirty="0" err="1">
                <a:solidFill>
                  <a:schemeClr val="tx1"/>
                </a:solidFill>
              </a:rPr>
              <a:t>startActivity</a:t>
            </a:r>
            <a:r>
              <a:rPr lang="en-US" dirty="0">
                <a:solidFill>
                  <a:schemeClr val="tx1"/>
                </a:solidFill>
              </a:rPr>
              <a:t>(dial);</a:t>
            </a:r>
          </a:p>
          <a:p>
            <a:endParaRPr lang="en-US" dirty="0"/>
          </a:p>
        </p:txBody>
      </p:sp>
      <p:sp>
        <p:nvSpPr>
          <p:cNvPr id="3686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1B93630D-B33C-4908-A1F0-F494A70D1883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368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D22331A-62E4-4C02-9E7D-08E2BCA0DC0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5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 err="1"/>
              <a:t>FrameLayout</a:t>
            </a:r>
            <a:endParaRPr lang="en-US" dirty="0"/>
          </a:p>
        </p:txBody>
      </p:sp>
      <p:sp>
        <p:nvSpPr>
          <p:cNvPr id="35843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38927D1-A28C-4DE9-8317-347D971CA6A3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3584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9DFD7B4-2C35-4B96-B939-E4B9ED3CB5B7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58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2675" y="2057400"/>
            <a:ext cx="762952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45966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 err="1"/>
              <a:t>FrameLayout</a:t>
            </a:r>
            <a:endParaRPr lang="en-US" dirty="0"/>
          </a:p>
        </p:txBody>
      </p:sp>
      <p:sp>
        <p:nvSpPr>
          <p:cNvPr id="36867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C46E031-B8AF-4214-B317-D740FC749742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3686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941B7EF-F04A-4331-8380-755F3E120F41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687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57450" y="1981200"/>
            <a:ext cx="727710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2485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 err="1"/>
              <a:t>FrameLayout</a:t>
            </a:r>
            <a:endParaRPr lang="en-US" dirty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Here’s an example of an XML layout resource with a </a:t>
            </a:r>
            <a:r>
              <a:rPr lang="en-US" sz="2200" dirty="0" err="1"/>
              <a:t>FrameLayout</a:t>
            </a:r>
            <a:r>
              <a:rPr lang="en-US" sz="2200" dirty="0"/>
              <a:t> and </a:t>
            </a:r>
            <a:r>
              <a:rPr lang="en-US" sz="2200" b="1" dirty="0"/>
              <a:t>two child View objects</a:t>
            </a:r>
            <a:r>
              <a:rPr lang="en-US" sz="2200" dirty="0"/>
              <a:t>, both </a:t>
            </a:r>
            <a:r>
              <a:rPr lang="en-US" sz="2200" b="1" dirty="0" err="1"/>
              <a:t>ImageView</a:t>
            </a:r>
            <a:r>
              <a:rPr lang="en-US" sz="2200" dirty="0"/>
              <a:t> objects.</a:t>
            </a:r>
          </a:p>
          <a:p>
            <a:r>
              <a:rPr lang="en-US" sz="2200" dirty="0"/>
              <a:t>The green rectangle is drawn first and the red oval is drawn on top of it.</a:t>
            </a:r>
          </a:p>
          <a:p>
            <a:r>
              <a:rPr lang="en-US" sz="2200" dirty="0"/>
              <a:t>The green rectangle is larger, so it defines the bounds of the </a:t>
            </a:r>
            <a:r>
              <a:rPr lang="en-US" sz="2200" dirty="0" err="1"/>
              <a:t>FrameLayout</a:t>
            </a:r>
            <a:r>
              <a:rPr lang="en-US" sz="2200" dirty="0"/>
              <a:t>: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&lt;</a:t>
            </a:r>
            <a:r>
              <a:rPr lang="en-US" sz="2000" b="1" dirty="0" err="1"/>
              <a:t>FrameLayout</a:t>
            </a:r>
            <a:r>
              <a:rPr lang="en-US" sz="2000" dirty="0"/>
              <a:t> </a:t>
            </a:r>
            <a:r>
              <a:rPr lang="en-US" sz="2000" dirty="0" err="1"/>
              <a:t>xmlns:android</a:t>
            </a:r>
            <a:r>
              <a:rPr lang="en-US" sz="2000" dirty="0"/>
              <a:t>=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“http://</a:t>
            </a:r>
            <a:r>
              <a:rPr lang="en-US" sz="2000" dirty="0" err="1"/>
              <a:t>schemas.android.com</a:t>
            </a:r>
            <a:r>
              <a:rPr lang="en-US" sz="2000" dirty="0"/>
              <a:t>/</a:t>
            </a:r>
            <a:r>
              <a:rPr lang="en-US" sz="2000" dirty="0" err="1"/>
              <a:t>apk</a:t>
            </a:r>
            <a:r>
              <a:rPr lang="en-US" sz="2000" dirty="0"/>
              <a:t>/res/android”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android:id</a:t>
            </a:r>
            <a:r>
              <a:rPr lang="en-US" sz="2000" dirty="0"/>
              <a:t>=”@+id/FrameLayout01”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android:layout_width</a:t>
            </a:r>
            <a:r>
              <a:rPr lang="en-US" sz="2000" dirty="0"/>
              <a:t>=”</a:t>
            </a:r>
            <a:r>
              <a:rPr lang="en-US" sz="2000" dirty="0" err="1"/>
              <a:t>wrap_content</a:t>
            </a:r>
            <a:r>
              <a:rPr lang="en-US" sz="20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android:layout_height</a:t>
            </a:r>
            <a:r>
              <a:rPr lang="en-US" sz="2000" dirty="0"/>
              <a:t>=”</a:t>
            </a:r>
            <a:r>
              <a:rPr lang="en-US" sz="2000" dirty="0" err="1"/>
              <a:t>wrap_content</a:t>
            </a:r>
            <a:r>
              <a:rPr lang="en-US" sz="20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android:layout_gravity</a:t>
            </a:r>
            <a:r>
              <a:rPr lang="en-US" sz="2000" dirty="0"/>
              <a:t>=”center”&gt;</a:t>
            </a:r>
          </a:p>
        </p:txBody>
      </p:sp>
      <p:sp>
        <p:nvSpPr>
          <p:cNvPr id="3789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4CDC70A-6FE5-4F8F-81F7-3A3F6FF565AA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378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C03EFA8-ADAE-4104-A305-709B28C5B93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02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Using </a:t>
            </a:r>
            <a:r>
              <a:rPr lang="en-US" sz="4000" b="1"/>
              <a:t>FrameLayout</a:t>
            </a:r>
            <a:endParaRPr lang="en-US" sz="4000"/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5578428" y="385474"/>
            <a:ext cx="6358432" cy="597087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</a:pPr>
            <a:r>
              <a:rPr lang="en-US" sz="2000" dirty="0"/>
              <a:t>&lt;</a:t>
            </a:r>
            <a:r>
              <a:rPr lang="en-US" sz="2000" b="1" dirty="0" err="1"/>
              <a:t>ImageView</a:t>
            </a:r>
            <a:endParaRPr lang="en-US" sz="2000" b="1" dirty="0"/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android:id</a:t>
            </a:r>
            <a:r>
              <a:rPr lang="en-US" sz="2000" dirty="0"/>
              <a:t>=”@+id/ImageView01”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android:layout_width</a:t>
            </a:r>
            <a:r>
              <a:rPr lang="en-US" sz="2000" dirty="0"/>
              <a:t>=”</a:t>
            </a:r>
            <a:r>
              <a:rPr lang="en-US" sz="2000" dirty="0" err="1"/>
              <a:t>wrap_content</a:t>
            </a:r>
            <a:r>
              <a:rPr lang="en-US" sz="20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android:layout_height</a:t>
            </a:r>
            <a:r>
              <a:rPr lang="en-US" sz="2000" dirty="0"/>
              <a:t>=”</a:t>
            </a:r>
            <a:r>
              <a:rPr lang="en-US" sz="2000" dirty="0" err="1"/>
              <a:t>wrap_content</a:t>
            </a:r>
            <a:r>
              <a:rPr lang="en-US" sz="20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android:src</a:t>
            </a:r>
            <a:r>
              <a:rPr lang="en-US" sz="2000" dirty="0"/>
              <a:t>=”@drawable/</a:t>
            </a:r>
            <a:r>
              <a:rPr lang="en-US" sz="2000" dirty="0" err="1"/>
              <a:t>green_rect</a:t>
            </a:r>
            <a:r>
              <a:rPr lang="en-US" sz="20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android:minHeight</a:t>
            </a:r>
            <a:r>
              <a:rPr lang="en-US" sz="2000" dirty="0"/>
              <a:t>=”200px”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android:minWidth</a:t>
            </a:r>
            <a:r>
              <a:rPr lang="en-US" sz="2000" dirty="0"/>
              <a:t>=”200px” /&gt;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&lt;</a:t>
            </a:r>
            <a:r>
              <a:rPr lang="en-US" sz="2000" b="1" dirty="0" err="1"/>
              <a:t>ImageView</a:t>
            </a:r>
            <a:endParaRPr lang="en-US" sz="2000" b="1" dirty="0"/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android:id</a:t>
            </a:r>
            <a:r>
              <a:rPr lang="en-US" sz="2000" dirty="0"/>
              <a:t>=”@+id/ImageView02”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android:layout_width</a:t>
            </a:r>
            <a:r>
              <a:rPr lang="en-US" sz="2000" dirty="0"/>
              <a:t>=”</a:t>
            </a:r>
            <a:r>
              <a:rPr lang="en-US" sz="2000" dirty="0" err="1"/>
              <a:t>wrap_content</a:t>
            </a:r>
            <a:r>
              <a:rPr lang="en-US" sz="20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android:layout_height</a:t>
            </a:r>
            <a:r>
              <a:rPr lang="en-US" sz="2000" dirty="0"/>
              <a:t>=”</a:t>
            </a:r>
            <a:r>
              <a:rPr lang="en-US" sz="2000" dirty="0" err="1"/>
              <a:t>wrap_content</a:t>
            </a:r>
            <a:r>
              <a:rPr lang="en-US" sz="20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android:src</a:t>
            </a:r>
            <a:r>
              <a:rPr lang="en-US" sz="2000" dirty="0"/>
              <a:t>=”@drawable/</a:t>
            </a:r>
            <a:r>
              <a:rPr lang="en-US" sz="2000" dirty="0" err="1"/>
              <a:t>red_oval</a:t>
            </a:r>
            <a:r>
              <a:rPr lang="en-US" sz="20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android:minHeight</a:t>
            </a:r>
            <a:r>
              <a:rPr lang="en-US" sz="2000" dirty="0"/>
              <a:t>=”100px”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android:minWidth</a:t>
            </a:r>
            <a:r>
              <a:rPr lang="en-US" sz="2000" dirty="0"/>
              <a:t>=”100px”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android:layout_gravity</a:t>
            </a:r>
            <a:r>
              <a:rPr lang="en-US" sz="2000" dirty="0"/>
              <a:t>=”center” /&gt;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&lt;/</a:t>
            </a:r>
            <a:r>
              <a:rPr lang="en-US" sz="2000" dirty="0" err="1"/>
              <a:t>FrameLayout</a:t>
            </a:r>
            <a:r>
              <a:rPr lang="en-US" sz="2000" dirty="0"/>
              <a:t>&gt;</a:t>
            </a:r>
          </a:p>
        </p:txBody>
      </p:sp>
      <p:pic>
        <p:nvPicPr>
          <p:cNvPr id="38919" name="Picture 7"/>
          <p:cNvPicPr>
            <a:picLocks noChangeAspect="1" noChangeArrowheads="1"/>
          </p:cNvPicPr>
          <p:nvPr/>
        </p:nvPicPr>
        <p:blipFill rotWithShape="1">
          <a:blip r:embed="rId3" cstate="print"/>
          <a:srcRect t="9725" r="2" b="4522"/>
          <a:stretch/>
        </p:blipFill>
        <p:spPr bwMode="auto">
          <a:xfrm>
            <a:off x="1371600" y="1838747"/>
            <a:ext cx="3124200" cy="4356364"/>
          </a:xfrm>
          <a:prstGeom prst="rect">
            <a:avLst/>
          </a:prstGeom>
          <a:noFill/>
          <a:effectLst/>
        </p:spPr>
      </p:pic>
      <p:sp>
        <p:nvSpPr>
          <p:cNvPr id="3891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D9B309-25A4-4793-A747-EC983D165D46}" type="datetime1">
              <a:rPr lang="en-US" smtClean="0"/>
              <a:pPr>
                <a:spcAft>
                  <a:spcPts val="600"/>
                </a:spcAft>
              </a:pPr>
              <a:t>12/8/2020</a:t>
            </a:fld>
            <a:endParaRPr lang="en-US"/>
          </a:p>
        </p:txBody>
      </p:sp>
      <p:sp>
        <p:nvSpPr>
          <p:cNvPr id="389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55A98D-3626-4CD4-9DFE-3E40BD2500A7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04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Using </a:t>
            </a:r>
            <a:r>
              <a:rPr lang="en-US" sz="4000" b="1"/>
              <a:t>LinearLayout</a:t>
            </a:r>
            <a:endParaRPr lang="en-US" sz="400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/>
              <a:t>A LinearLayout view organizes its child View objects in a single row, or column, depending on whether its orientation attribute is set to horizontal or vertical.</a:t>
            </a:r>
          </a:p>
          <a:p>
            <a:r>
              <a:rPr lang="en-US" sz="2000"/>
              <a:t>Very handy layout method for creating forms</a:t>
            </a:r>
          </a:p>
        </p:txBody>
      </p:sp>
      <p:pic>
        <p:nvPicPr>
          <p:cNvPr id="39943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t="8627" r="2" b="6316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</p:spPr>
      </p:pic>
      <p:sp>
        <p:nvSpPr>
          <p:cNvPr id="39940" name="Date Placeholder 3"/>
          <p:cNvSpPr>
            <a:spLocks noGrp="1"/>
          </p:cNvSpPr>
          <p:nvPr>
            <p:ph type="dt" sz="quarter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5D11B3E-4439-43A1-A33C-071B8BED8CEA}" type="datetime1">
              <a:rPr lang="en-US" smtClean="0"/>
              <a:pPr>
                <a:spcAft>
                  <a:spcPts val="600"/>
                </a:spcAft>
              </a:pPr>
              <a:t>12/8/2020</a:t>
            </a:fld>
            <a:endParaRPr lang="en-US"/>
          </a:p>
        </p:txBody>
      </p:sp>
      <p:sp>
        <p:nvSpPr>
          <p:cNvPr id="3994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FF8B29-4FCD-4DCA-A445-97BF41D576CF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28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LinearLayout</a:t>
            </a:r>
            <a:endParaRPr lang="en-US"/>
          </a:p>
        </p:txBody>
      </p:sp>
      <p:sp>
        <p:nvSpPr>
          <p:cNvPr id="40963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E4668A3-752A-455A-A58F-128228BE6C2F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4096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377074C-BA27-4116-80F2-A6EC4F79325F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409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344034"/>
            <a:ext cx="6886575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2114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 err="1"/>
              <a:t>RelativeLayout</a:t>
            </a:r>
            <a:r>
              <a:rPr lang="en-US" b="1" dirty="0"/>
              <a:t>/</a:t>
            </a:r>
            <a:r>
              <a:rPr lang="en-US" b="1" dirty="0" err="1"/>
              <a:t>ConstraintLayout</a:t>
            </a:r>
            <a:endParaRPr lang="en-US" dirty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/>
              <a:t>RelativeLayout</a:t>
            </a:r>
            <a:r>
              <a:rPr lang="en-US" dirty="0"/>
              <a:t> view enables you to specify where the child view controls are </a:t>
            </a:r>
            <a:r>
              <a:rPr lang="en-US" b="1" dirty="0"/>
              <a:t>in relation to each other</a:t>
            </a:r>
            <a:r>
              <a:rPr lang="en-US" dirty="0"/>
              <a:t>. Default Layout in Android Studio.</a:t>
            </a:r>
          </a:p>
          <a:p>
            <a:r>
              <a:rPr lang="en-US" dirty="0"/>
              <a:t>For instance, you can set a child View to be positioned “above” or “below” or “to the left of ” or “to the right of ” another View, referred to by its unique identifier.</a:t>
            </a:r>
          </a:p>
          <a:p>
            <a:r>
              <a:rPr lang="en-US" dirty="0"/>
              <a:t>You can also align child View objects relative to one another or the parent layout edges.</a:t>
            </a:r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66D07CE-C8D6-436E-BE95-C8844BC28C8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88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Using </a:t>
            </a:r>
            <a:r>
              <a:rPr lang="en-US" sz="4000" b="1"/>
              <a:t>RelativeLayout</a:t>
            </a:r>
            <a:endParaRPr lang="en-US" sz="400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/>
              <a:t>Combining RelativeLayout attributes can simplify creating interesting user interfaces without resorting to multiple layout groups to achieve a desired effect. </a:t>
            </a:r>
          </a:p>
          <a:p>
            <a:r>
              <a:rPr lang="en-US" sz="2000"/>
              <a:t>The picture shows how each of the button controls is relative to each other</a:t>
            </a:r>
          </a:p>
        </p:txBody>
      </p:sp>
      <p:pic>
        <p:nvPicPr>
          <p:cNvPr id="43015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t="6531" r="2" b="7716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</p:spPr>
      </p:pic>
      <p:sp>
        <p:nvSpPr>
          <p:cNvPr id="43012" name="Date Placeholder 3"/>
          <p:cNvSpPr>
            <a:spLocks noGrp="1"/>
          </p:cNvSpPr>
          <p:nvPr>
            <p:ph type="dt" sz="quarter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7D03158-334D-4656-A237-06A530C6E002}" type="datetime1">
              <a:rPr lang="en-US" smtClean="0"/>
              <a:pPr>
                <a:spcAft>
                  <a:spcPts val="600"/>
                </a:spcAft>
              </a:pPr>
              <a:t>12/8/2020</a:t>
            </a:fld>
            <a:endParaRPr lang="en-US"/>
          </a:p>
        </p:txBody>
      </p:sp>
      <p:sp>
        <p:nvSpPr>
          <p:cNvPr id="430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00DAE4E-04FA-419F-A821-FE986D9DCDCB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2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RelativeLayout</a:t>
            </a:r>
            <a:endParaRPr lang="en-US"/>
          </a:p>
        </p:txBody>
      </p:sp>
      <p:sp>
        <p:nvSpPr>
          <p:cNvPr id="44035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F92BBCD-A11C-424A-94F1-28BD668576A3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4403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2522CA3-21C0-456D-97B5-CE1579258FA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40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5987" y="1690688"/>
            <a:ext cx="7820025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8172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RelativeLayout</a:t>
            </a:r>
            <a:endParaRPr lang="en-US"/>
          </a:p>
        </p:txBody>
      </p:sp>
      <p:sp>
        <p:nvSpPr>
          <p:cNvPr id="45059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32C9F96-CA20-4D2A-B67D-332C3EE94F89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4506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3496E0B-7750-46BD-AF94-DD50244B1F92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45062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1294" y="1489676"/>
            <a:ext cx="6729413" cy="510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12070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Arial" charset="0"/>
              </a:rPr>
              <a:t>How to Launch another Activity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Let</a:t>
            </a:r>
            <a:r>
              <a:rPr lang="ja-JP" altLang="en-US" dirty="0">
                <a:latin typeface="Arial" charset="0"/>
              </a:rPr>
              <a:t>’</a:t>
            </a:r>
            <a:r>
              <a:rPr lang="en-US" altLang="ja-JP" dirty="0">
                <a:latin typeface="Arial" charset="0"/>
              </a:rPr>
              <a:t>s see how can we launch another activity.</a:t>
            </a:r>
          </a:p>
          <a:p>
            <a:pPr eaLnBrk="1" hangingPunct="1"/>
            <a:r>
              <a:rPr lang="en-US" dirty="0">
                <a:latin typeface="Arial" charset="0"/>
              </a:rPr>
              <a:t>Build an application with a </a:t>
            </a:r>
            <a:r>
              <a:rPr lang="en-US" dirty="0" err="1">
                <a:latin typeface="Arial" charset="0"/>
              </a:rPr>
              <a:t>TextView</a:t>
            </a:r>
            <a:r>
              <a:rPr lang="en-US" dirty="0">
                <a:latin typeface="Arial" charset="0"/>
              </a:rPr>
              <a:t> and a Button. LAB/Assignment. Call the app </a:t>
            </a:r>
            <a:r>
              <a:rPr lang="en-US" dirty="0" err="1">
                <a:latin typeface="Arial" charset="0"/>
              </a:rPr>
              <a:t>SecondActivity</a:t>
            </a:r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If you click on the button, it launches new activity.</a:t>
            </a:r>
          </a:p>
          <a:p>
            <a:pPr eaLnBrk="1" hangingPunct="1"/>
            <a:r>
              <a:rPr lang="en-US" dirty="0">
                <a:latin typeface="Arial" charset="0"/>
              </a:rPr>
              <a:t>Your App must have two activities.</a:t>
            </a:r>
          </a:p>
          <a:p>
            <a:pPr eaLnBrk="1" hangingPunct="1"/>
            <a:r>
              <a:rPr lang="en-US" dirty="0">
                <a:latin typeface="Arial" charset="0"/>
              </a:rPr>
              <a:t>Here!!</a:t>
            </a:r>
          </a:p>
        </p:txBody>
      </p:sp>
      <p:sp>
        <p:nvSpPr>
          <p:cNvPr id="62465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221A5A1-EE51-4D4E-885A-D35C46A4F218}" type="datetime1">
              <a:rPr lang="en-US" sz="1200">
                <a:solidFill>
                  <a:srgbClr val="339966"/>
                </a:solidFill>
              </a:rPr>
              <a:pPr eaLnBrk="1" hangingPunct="1"/>
              <a:t>12/8/2020</a:t>
            </a:fld>
            <a:endParaRPr lang="en-US" sz="1200">
              <a:solidFill>
                <a:srgbClr val="339966"/>
              </a:solidFill>
            </a:endParaRPr>
          </a:p>
        </p:txBody>
      </p:sp>
      <p:sp>
        <p:nvSpPr>
          <p:cNvPr id="624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E718720-959B-CF4C-BB18-04D4F508E143}" type="slidenum">
              <a:rPr lang="en-US" sz="1200">
                <a:solidFill>
                  <a:srgbClr val="339966"/>
                </a:solidFill>
              </a:rPr>
              <a:pPr eaLnBrk="1" hangingPunct="1"/>
              <a:t>5</a:t>
            </a:fld>
            <a:endParaRPr lang="en-US" sz="1200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94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RelativeLayout</a:t>
            </a:r>
            <a:endParaRPr lang="en-US"/>
          </a:p>
        </p:txBody>
      </p:sp>
      <p:sp>
        <p:nvSpPr>
          <p:cNvPr id="46083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4702907-A0C0-4472-AD48-683123EA0ADF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4608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38D2CB-9EBE-4E89-ACFE-7E6C8E522D65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4608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2175" y="1905000"/>
            <a:ext cx="786765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897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RelativeLayout</a:t>
            </a:r>
            <a:endParaRPr lang="en-US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600" dirty="0"/>
              <a:t>Here’s an example of an XML layout resource with a </a:t>
            </a:r>
            <a:r>
              <a:rPr lang="en-US" sz="1600" dirty="0" err="1"/>
              <a:t>RelativeLayout</a:t>
            </a:r>
            <a:r>
              <a:rPr lang="en-US" sz="1600" dirty="0"/>
              <a:t> and two child View objects, a Button object aligned relative to its parent, and an </a:t>
            </a:r>
            <a:r>
              <a:rPr lang="en-US" sz="1600" dirty="0" err="1"/>
              <a:t>ImageView</a:t>
            </a:r>
            <a:r>
              <a:rPr lang="en-US" sz="1600" dirty="0"/>
              <a:t> aligned and positioned relative to the Button (and the parent):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/>
              <a:t>&lt;?xml version=”1.0” encoding=”utf-8”?&gt;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/>
              <a:t>&lt;</a:t>
            </a:r>
            <a:r>
              <a:rPr lang="en-US" sz="1200" b="1" dirty="0" err="1"/>
              <a:t>RelativeLayout</a:t>
            </a:r>
            <a:r>
              <a:rPr lang="en-US" sz="1200" dirty="0"/>
              <a:t> </a:t>
            </a:r>
            <a:r>
              <a:rPr lang="en-US" sz="1200" dirty="0" err="1"/>
              <a:t>xmlns:android</a:t>
            </a:r>
            <a:r>
              <a:rPr lang="en-US" sz="1200" dirty="0"/>
              <a:t>=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/>
              <a:t>“http://</a:t>
            </a:r>
            <a:r>
              <a:rPr lang="en-US" sz="1200" dirty="0" err="1"/>
              <a:t>schemas.android.com</a:t>
            </a:r>
            <a:r>
              <a:rPr lang="en-US" sz="1200" dirty="0"/>
              <a:t>/</a:t>
            </a:r>
            <a:r>
              <a:rPr lang="en-US" sz="1200" dirty="0" err="1"/>
              <a:t>apk</a:t>
            </a:r>
            <a:r>
              <a:rPr lang="en-US" sz="1200" dirty="0"/>
              <a:t>/res/android”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android:id</a:t>
            </a:r>
            <a:r>
              <a:rPr lang="en-US" sz="1200" dirty="0"/>
              <a:t>=”@+id/RelativeLayout01”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android:layout_height</a:t>
            </a:r>
            <a:r>
              <a:rPr lang="en-US" sz="1200" dirty="0"/>
              <a:t>=”</a:t>
            </a:r>
            <a:r>
              <a:rPr lang="en-US" sz="1200" dirty="0" err="1"/>
              <a:t>fill_parent</a:t>
            </a:r>
            <a:r>
              <a:rPr lang="en-US" sz="1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android:layout_width</a:t>
            </a:r>
            <a:r>
              <a:rPr lang="en-US" sz="1200" dirty="0"/>
              <a:t>=”</a:t>
            </a:r>
            <a:r>
              <a:rPr lang="en-US" sz="1200" dirty="0" err="1"/>
              <a:t>fill_parent</a:t>
            </a:r>
            <a:r>
              <a:rPr lang="en-US" sz="1200" dirty="0"/>
              <a:t>”&gt;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/>
              <a:t>&lt;</a:t>
            </a:r>
            <a:r>
              <a:rPr lang="en-US" sz="1200" b="1" dirty="0"/>
              <a:t>Button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android:id</a:t>
            </a:r>
            <a:r>
              <a:rPr lang="en-US" sz="1200" dirty="0"/>
              <a:t>=”@+id/</a:t>
            </a:r>
            <a:r>
              <a:rPr lang="en-US" sz="1200" dirty="0" err="1"/>
              <a:t>ButtonCenter</a:t>
            </a:r>
            <a:r>
              <a:rPr lang="en-US" sz="1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android:text</a:t>
            </a:r>
            <a:r>
              <a:rPr lang="en-US" sz="1200" dirty="0"/>
              <a:t>=”Center”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android:layout_width</a:t>
            </a:r>
            <a:r>
              <a:rPr lang="en-US" sz="1200" dirty="0"/>
              <a:t>=”</a:t>
            </a:r>
            <a:r>
              <a:rPr lang="en-US" sz="1200" dirty="0" err="1"/>
              <a:t>wrap_content</a:t>
            </a:r>
            <a:r>
              <a:rPr lang="en-US" sz="1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android:layout_height</a:t>
            </a:r>
            <a:r>
              <a:rPr lang="en-US" sz="1200" dirty="0"/>
              <a:t>=”</a:t>
            </a:r>
            <a:r>
              <a:rPr lang="en-US" sz="1200" dirty="0" err="1"/>
              <a:t>wrap_content</a:t>
            </a:r>
            <a:r>
              <a:rPr lang="en-US" sz="1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200" b="1" dirty="0" err="1"/>
              <a:t>android:layout_centerInParent</a:t>
            </a:r>
            <a:r>
              <a:rPr lang="en-US" sz="1200" dirty="0"/>
              <a:t>=”true” /&gt;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/>
              <a:t>&lt;</a:t>
            </a:r>
            <a:r>
              <a:rPr lang="en-US" sz="1200" b="1" dirty="0" err="1"/>
              <a:t>ImageView</a:t>
            </a:r>
            <a:endParaRPr lang="en-US" sz="1200" b="1" dirty="0"/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android:id</a:t>
            </a:r>
            <a:r>
              <a:rPr lang="en-US" sz="1200" dirty="0"/>
              <a:t>=”@+id/ImageView01”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android:layout_width</a:t>
            </a:r>
            <a:r>
              <a:rPr lang="en-US" sz="1200" dirty="0"/>
              <a:t>=”</a:t>
            </a:r>
            <a:r>
              <a:rPr lang="en-US" sz="1200" dirty="0" err="1"/>
              <a:t>wrap_content</a:t>
            </a:r>
            <a:r>
              <a:rPr lang="en-US" sz="1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android:layout_height</a:t>
            </a:r>
            <a:r>
              <a:rPr lang="en-US" sz="1200" dirty="0"/>
              <a:t>=”</a:t>
            </a:r>
            <a:r>
              <a:rPr lang="en-US" sz="1200" dirty="0" err="1"/>
              <a:t>wrap_content</a:t>
            </a:r>
            <a:r>
              <a:rPr lang="en-US" sz="1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200" b="1" dirty="0" err="1"/>
              <a:t>android:layout_above</a:t>
            </a:r>
            <a:r>
              <a:rPr lang="en-US" sz="1200" dirty="0"/>
              <a:t>=”@id/</a:t>
            </a:r>
            <a:r>
              <a:rPr lang="en-US" sz="1200" dirty="0" err="1"/>
              <a:t>ButtonCenter</a:t>
            </a:r>
            <a:r>
              <a:rPr lang="en-US" sz="1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200" b="1" dirty="0" err="1"/>
              <a:t>android:layout_centerHorizontal</a:t>
            </a:r>
            <a:r>
              <a:rPr lang="en-US" sz="1200" dirty="0"/>
              <a:t>=”true”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android:src</a:t>
            </a:r>
            <a:r>
              <a:rPr lang="en-US" sz="1200" dirty="0"/>
              <a:t>=”@</a:t>
            </a:r>
            <a:r>
              <a:rPr lang="en-US" sz="1200" dirty="0" err="1"/>
              <a:t>drawable</a:t>
            </a:r>
            <a:r>
              <a:rPr lang="en-US" sz="1200" dirty="0"/>
              <a:t>/arrow” /&gt;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/>
              <a:t>&lt;/</a:t>
            </a:r>
            <a:r>
              <a:rPr lang="en-US" sz="1200" b="1" dirty="0" err="1"/>
              <a:t>RelativeLayout</a:t>
            </a:r>
            <a:r>
              <a:rPr lang="en-US" sz="1200" dirty="0"/>
              <a:t>&gt;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55201C-746F-4D75-B4BA-3BEA3B754C4F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617D5FC-1C1D-4A7D-9837-7117F31C895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586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http://</a:t>
            </a:r>
            <a:r>
              <a:rPr lang="en-US" sz="2800" dirty="0" err="1"/>
              <a:t>schemas.android.com</a:t>
            </a:r>
            <a:r>
              <a:rPr lang="en-US" sz="2800" dirty="0"/>
              <a:t>/</a:t>
            </a:r>
            <a:r>
              <a:rPr lang="en-US" sz="2800" dirty="0" err="1"/>
              <a:t>apk</a:t>
            </a:r>
            <a:r>
              <a:rPr lang="en-US" sz="2800" dirty="0"/>
              <a:t>/res/android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1800" dirty="0"/>
              <a:t>In XML, </a:t>
            </a:r>
            <a:r>
              <a:rPr lang="en-CA" sz="1800" dirty="0" err="1"/>
              <a:t>xmlns</a:t>
            </a:r>
            <a:r>
              <a:rPr lang="en-CA" sz="1800" dirty="0"/>
              <a:t> declares a Namespace. In fact, when you do:</a:t>
            </a:r>
          </a:p>
          <a:p>
            <a:r>
              <a:rPr lang="en-CA" sz="1800" dirty="0"/>
              <a:t>&lt;</a:t>
            </a:r>
            <a:r>
              <a:rPr lang="en-CA" sz="1800" dirty="0" err="1"/>
              <a:t>LinearLayout</a:t>
            </a:r>
            <a:r>
              <a:rPr lang="en-CA" sz="1800" dirty="0"/>
              <a:t> </a:t>
            </a:r>
            <a:r>
              <a:rPr lang="en-CA" sz="1800" dirty="0" err="1"/>
              <a:t>android:id</a:t>
            </a:r>
            <a:r>
              <a:rPr lang="en-CA" sz="1800" dirty="0"/>
              <a:t>&gt; &lt;/</a:t>
            </a:r>
            <a:r>
              <a:rPr lang="en-CA" sz="1800" dirty="0" err="1"/>
              <a:t>LinearLayout</a:t>
            </a:r>
            <a:r>
              <a:rPr lang="en-CA" sz="1800" dirty="0"/>
              <a:t>&gt; Instead of calling </a:t>
            </a:r>
            <a:r>
              <a:rPr lang="en-CA" sz="1800" dirty="0" err="1"/>
              <a:t>android:id</a:t>
            </a:r>
            <a:r>
              <a:rPr lang="en-CA" sz="1800" dirty="0"/>
              <a:t>, the xml will use </a:t>
            </a:r>
            <a:r>
              <a:rPr lang="en-CA" sz="1800" u="sng" dirty="0">
                <a:hlinkClick r:id="rId3"/>
              </a:rPr>
              <a:t>http://schemas.android.com/apk/res/android:id</a:t>
            </a:r>
            <a:r>
              <a:rPr lang="en-CA" sz="1800" dirty="0"/>
              <a:t> to be unique. </a:t>
            </a:r>
          </a:p>
          <a:p>
            <a:r>
              <a:rPr lang="en-CA" sz="1800" dirty="0"/>
              <a:t>Generally this page doesn't exist (it's a URI, not a URL), but sometimes it is a URL that explains the used namespace.</a:t>
            </a:r>
          </a:p>
          <a:p>
            <a:r>
              <a:rPr lang="en-CA" sz="1800" dirty="0"/>
              <a:t>The namespace has pretty much the same usage as the package name in a Java application.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55201C-746F-4D75-B4BA-3BEA3B754C4F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617D5FC-1C1D-4A7D-9837-7117F31C895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73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Using </a:t>
            </a:r>
            <a:r>
              <a:rPr lang="en-US" sz="4000" b="1"/>
              <a:t>TableLayout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/>
              <a:t>A </a:t>
            </a:r>
            <a:r>
              <a:rPr lang="en-US" sz="2000" b="1"/>
              <a:t>TableLayout</a:t>
            </a:r>
            <a:r>
              <a:rPr lang="en-US" sz="2000"/>
              <a:t> view organizes children into rows, </a:t>
            </a:r>
          </a:p>
          <a:p>
            <a:r>
              <a:rPr lang="en-US" sz="2000"/>
              <a:t>You add individual View objects within each row of the table using a </a:t>
            </a:r>
            <a:r>
              <a:rPr lang="en-US" sz="2000" b="1"/>
              <a:t>TableRow</a:t>
            </a:r>
            <a:r>
              <a:rPr lang="en-US" sz="2000"/>
              <a:t> layout View (which is basically a horizontally oriented LinearLayout) for each row of the table. </a:t>
            </a:r>
          </a:p>
          <a:p>
            <a:r>
              <a:rPr lang="en-US" sz="2000"/>
              <a:t>Because the contents of a TableLayout </a:t>
            </a:r>
          </a:p>
          <a:p>
            <a:pPr marL="0" indent="0">
              <a:buNone/>
            </a:pPr>
            <a:r>
              <a:rPr lang="en-US" sz="2000"/>
              <a:t>are defined by rows as opposed to columns, </a:t>
            </a:r>
          </a:p>
          <a:p>
            <a:pPr marL="0" indent="0">
              <a:buNone/>
            </a:pPr>
            <a:r>
              <a:rPr lang="en-US" sz="2000"/>
              <a:t>Android determines the number of columns</a:t>
            </a:r>
          </a:p>
          <a:p>
            <a:pPr marL="0" indent="0">
              <a:buNone/>
            </a:pPr>
            <a:r>
              <a:rPr lang="en-US" sz="2000"/>
              <a:t> in the table by finding the row with the </a:t>
            </a:r>
          </a:p>
          <a:p>
            <a:pPr marL="0" indent="0">
              <a:buNone/>
            </a:pPr>
            <a:r>
              <a:rPr lang="en-US" sz="2000"/>
              <a:t>most cells.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t="3735" r="2" b="10243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</p:spPr>
      </p:pic>
      <p:sp>
        <p:nvSpPr>
          <p:cNvPr id="48132" name="Date Placeholder 3"/>
          <p:cNvSpPr>
            <a:spLocks noGrp="1"/>
          </p:cNvSpPr>
          <p:nvPr>
            <p:ph type="dt" sz="quarter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5DECF0-AA1D-4F90-AD28-EB75B99F4103}" type="datetime1">
              <a:rPr lang="en-US" smtClean="0"/>
              <a:pPr>
                <a:spcAft>
                  <a:spcPts val="600"/>
                </a:spcAft>
              </a:pPr>
              <a:t>12/8/2020</a:t>
            </a:fld>
            <a:endParaRPr lang="en-US"/>
          </a:p>
        </p:txBody>
      </p:sp>
      <p:sp>
        <p:nvSpPr>
          <p:cNvPr id="4813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A862500-8944-453B-87CC-0BB82ADE64D6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3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TableLayout</a:t>
            </a:r>
            <a:endParaRPr lang="en-US"/>
          </a:p>
        </p:txBody>
      </p:sp>
      <p:sp>
        <p:nvSpPr>
          <p:cNvPr id="50179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45B18191-5408-4EE0-A269-DB9E10ACEBAE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5018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4A485F-A8F1-4554-ACBA-F38243402FA1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01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690688"/>
            <a:ext cx="6905625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80127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TableLayout</a:t>
            </a:r>
            <a:endParaRPr lang="en-US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Here’s an example of an XML layout resource with a </a:t>
            </a:r>
            <a:r>
              <a:rPr lang="en-US" sz="2000" dirty="0" err="1"/>
              <a:t>TableLayout</a:t>
            </a:r>
            <a:r>
              <a:rPr lang="en-US" sz="2000" dirty="0"/>
              <a:t> with two rows (two </a:t>
            </a:r>
            <a:r>
              <a:rPr lang="en-US" sz="2000" dirty="0" err="1"/>
              <a:t>TableRow</a:t>
            </a:r>
            <a:r>
              <a:rPr lang="en-US" sz="2000" dirty="0"/>
              <a:t> child objects).</a:t>
            </a:r>
          </a:p>
          <a:p>
            <a:r>
              <a:rPr lang="en-US" sz="2000" dirty="0"/>
              <a:t>The </a:t>
            </a:r>
            <a:r>
              <a:rPr lang="en-US" sz="2000" dirty="0" err="1"/>
              <a:t>TableLayout</a:t>
            </a:r>
            <a:r>
              <a:rPr lang="en-US" sz="2000" dirty="0"/>
              <a:t> is set to </a:t>
            </a:r>
            <a:r>
              <a:rPr lang="en-US" sz="2000" b="1" dirty="0"/>
              <a:t>stretch the columns </a:t>
            </a:r>
            <a:r>
              <a:rPr lang="en-US" sz="2000" dirty="0"/>
              <a:t>to the size of the screen width.</a:t>
            </a:r>
          </a:p>
          <a:p>
            <a:pPr lvl="1"/>
            <a:r>
              <a:rPr lang="en-US" sz="2000" dirty="0"/>
              <a:t>The first </a:t>
            </a:r>
            <a:r>
              <a:rPr lang="en-US" sz="2000" dirty="0" err="1"/>
              <a:t>TableRow</a:t>
            </a:r>
            <a:r>
              <a:rPr lang="en-US" sz="2000" dirty="0"/>
              <a:t> has three columns; each cell has a Button object.</a:t>
            </a:r>
          </a:p>
          <a:p>
            <a:pPr lvl="1"/>
            <a:r>
              <a:rPr lang="en-US" sz="2000" dirty="0"/>
              <a:t>The second </a:t>
            </a:r>
            <a:r>
              <a:rPr lang="en-US" sz="2000" dirty="0" err="1"/>
              <a:t>TableRow</a:t>
            </a:r>
            <a:r>
              <a:rPr lang="en-US" sz="2000" dirty="0"/>
              <a:t> puts only one Button view into the second column explicitly: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/>
              <a:t>&lt;</a:t>
            </a:r>
            <a:r>
              <a:rPr lang="en-US" sz="1400" b="1" dirty="0" err="1"/>
              <a:t>TableLayout</a:t>
            </a:r>
            <a:r>
              <a:rPr lang="en-US" sz="1400" dirty="0"/>
              <a:t> </a:t>
            </a:r>
            <a:r>
              <a:rPr lang="en-US" sz="1400" dirty="0" err="1"/>
              <a:t>xmlns:android</a:t>
            </a:r>
            <a:r>
              <a:rPr lang="en-US" sz="1400" dirty="0"/>
              <a:t>=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/>
              <a:t>“http://</a:t>
            </a:r>
            <a:r>
              <a:rPr lang="en-US" sz="1400" dirty="0" err="1"/>
              <a:t>schemas.android.com</a:t>
            </a:r>
            <a:r>
              <a:rPr lang="en-US" sz="1400" dirty="0"/>
              <a:t>/</a:t>
            </a:r>
            <a:r>
              <a:rPr lang="en-US" sz="1400" dirty="0" err="1"/>
              <a:t>apk</a:t>
            </a:r>
            <a:r>
              <a:rPr lang="en-US" sz="1400" dirty="0"/>
              <a:t>/res/android”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 err="1"/>
              <a:t>android:id</a:t>
            </a:r>
            <a:r>
              <a:rPr lang="en-US" sz="1400" dirty="0"/>
              <a:t>=”@+id/TableLayout01”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 err="1"/>
              <a:t>android:layout_width</a:t>
            </a:r>
            <a:r>
              <a:rPr lang="en-US" sz="1400" dirty="0"/>
              <a:t>=”</a:t>
            </a:r>
            <a:r>
              <a:rPr lang="en-US" sz="1400" dirty="0" err="1"/>
              <a:t>fill_parent</a:t>
            </a:r>
            <a:r>
              <a:rPr lang="en-US" sz="1400" dirty="0"/>
              <a:t>”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 err="1"/>
              <a:t>android:layout_height</a:t>
            </a:r>
            <a:r>
              <a:rPr lang="en-US" sz="1400" dirty="0"/>
              <a:t>=”</a:t>
            </a:r>
            <a:r>
              <a:rPr lang="en-US" sz="1400" dirty="0" err="1"/>
              <a:t>fill_parent</a:t>
            </a:r>
            <a:r>
              <a:rPr lang="en-US" sz="1400" dirty="0"/>
              <a:t>”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 err="1"/>
              <a:t>android:</a:t>
            </a:r>
            <a:r>
              <a:rPr lang="en-US" sz="1400" b="1" dirty="0" err="1"/>
              <a:t>stretchColumns</a:t>
            </a:r>
            <a:r>
              <a:rPr lang="en-US" sz="1400" dirty="0"/>
              <a:t>=”*”&gt;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/>
              <a:t>&lt;</a:t>
            </a:r>
            <a:r>
              <a:rPr lang="en-US" sz="1400" b="1" dirty="0" err="1"/>
              <a:t>TableRow</a:t>
            </a:r>
            <a:endParaRPr lang="en-US" sz="1400" b="1" dirty="0"/>
          </a:p>
          <a:p>
            <a:pPr lvl="2">
              <a:buFont typeface="Wingdings" pitchFamily="2" charset="2"/>
              <a:buNone/>
            </a:pPr>
            <a:r>
              <a:rPr lang="en-US" sz="1400" dirty="0" err="1"/>
              <a:t>android:id</a:t>
            </a:r>
            <a:r>
              <a:rPr lang="en-US" sz="1400" dirty="0"/>
              <a:t>=”@+id/TableRow01”&gt;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/>
              <a:t>&lt;Button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 err="1"/>
              <a:t>android:id</a:t>
            </a:r>
            <a:r>
              <a:rPr lang="en-US" sz="1400" dirty="0"/>
              <a:t>=”@+id/</a:t>
            </a:r>
            <a:r>
              <a:rPr lang="en-US" sz="1400" dirty="0" err="1"/>
              <a:t>ButtonLeft</a:t>
            </a:r>
            <a:r>
              <a:rPr lang="en-US" sz="1400" dirty="0"/>
              <a:t>”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 err="1"/>
              <a:t>android:text</a:t>
            </a:r>
            <a:r>
              <a:rPr lang="en-US" sz="1400" dirty="0"/>
              <a:t>=”Left Door” /&gt;</a:t>
            </a:r>
          </a:p>
          <a:p>
            <a:endParaRPr lang="en-US" sz="1200" dirty="0"/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AA54F11-3E5F-45FE-BEB2-5DF96530CFFC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6547E05-9C32-49E7-B599-F43258BBC9E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743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TableLayout</a:t>
            </a:r>
            <a:endParaRPr lang="en-US"/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5791200" y="304800"/>
            <a:ext cx="4277704" cy="57150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1800" dirty="0"/>
              <a:t>&lt;</a:t>
            </a:r>
            <a:r>
              <a:rPr lang="en-US" sz="1800" b="1" dirty="0"/>
              <a:t>Button</a:t>
            </a:r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android:id</a:t>
            </a:r>
            <a:r>
              <a:rPr lang="en-US" sz="1800" dirty="0"/>
              <a:t>=”@+id/</a:t>
            </a:r>
            <a:r>
              <a:rPr lang="en-US" sz="1800" dirty="0" err="1"/>
              <a:t>ButtonMiddle</a:t>
            </a:r>
            <a:r>
              <a:rPr lang="en-US" sz="18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android:text</a:t>
            </a:r>
            <a:r>
              <a:rPr lang="en-US" sz="1800" dirty="0"/>
              <a:t>=”Middle Door” /&gt;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&lt;</a:t>
            </a:r>
            <a:r>
              <a:rPr lang="en-US" sz="1800" b="1" dirty="0"/>
              <a:t>Button</a:t>
            </a:r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android:id</a:t>
            </a:r>
            <a:r>
              <a:rPr lang="en-US" sz="1800" dirty="0"/>
              <a:t>=”@+id/</a:t>
            </a:r>
            <a:r>
              <a:rPr lang="en-US" sz="1800" dirty="0" err="1"/>
              <a:t>ButtonRight</a:t>
            </a:r>
            <a:r>
              <a:rPr lang="en-US" sz="18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android:text</a:t>
            </a:r>
            <a:r>
              <a:rPr lang="en-US" sz="1800" dirty="0"/>
              <a:t>=”Right Door” /&gt;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&lt;/</a:t>
            </a:r>
            <a:r>
              <a:rPr lang="en-US" sz="1800" b="1" dirty="0" err="1"/>
              <a:t>TableRow</a:t>
            </a:r>
            <a:r>
              <a:rPr lang="en-US" sz="1800" dirty="0"/>
              <a:t>&gt;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&lt;</a:t>
            </a:r>
            <a:r>
              <a:rPr lang="en-US" sz="1800" b="1" dirty="0" err="1"/>
              <a:t>TableRow</a:t>
            </a:r>
            <a:endParaRPr lang="en-US" sz="1800" b="1" dirty="0"/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android:id</a:t>
            </a:r>
            <a:r>
              <a:rPr lang="en-US" sz="1800" dirty="0"/>
              <a:t>=”@+id/TableRow02”&gt;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&lt;</a:t>
            </a:r>
            <a:r>
              <a:rPr lang="en-US" sz="1800" b="1" dirty="0"/>
              <a:t>Button</a:t>
            </a:r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android:id</a:t>
            </a:r>
            <a:r>
              <a:rPr lang="en-US" sz="1800" dirty="0"/>
              <a:t>=”@+id/</a:t>
            </a:r>
            <a:r>
              <a:rPr lang="en-US" sz="1800" dirty="0" err="1"/>
              <a:t>ButtonBack</a:t>
            </a:r>
            <a:r>
              <a:rPr lang="en-US" sz="18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android:text</a:t>
            </a:r>
            <a:r>
              <a:rPr lang="en-US" sz="1800" dirty="0"/>
              <a:t>=”Go Back”</a:t>
            </a:r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android:layout_column</a:t>
            </a:r>
            <a:r>
              <a:rPr lang="en-US" sz="1800" dirty="0"/>
              <a:t>=”1” /&gt;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&lt;/</a:t>
            </a:r>
            <a:r>
              <a:rPr lang="en-US" sz="1800" b="1" dirty="0" err="1"/>
              <a:t>TableRow</a:t>
            </a:r>
            <a:r>
              <a:rPr lang="en-US" sz="1800" dirty="0"/>
              <a:t>&gt;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&lt;/</a:t>
            </a:r>
            <a:r>
              <a:rPr lang="en-US" sz="1800" b="1" dirty="0" err="1"/>
              <a:t>TableLayout</a:t>
            </a:r>
            <a:r>
              <a:rPr lang="en-US" sz="1800" dirty="0"/>
              <a:t>&gt;</a:t>
            </a:r>
          </a:p>
        </p:txBody>
      </p:sp>
      <p:sp>
        <p:nvSpPr>
          <p:cNvPr id="5222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835AF257-575C-46F6-B5F9-B7109ED11219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522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0CB222-5026-4F41-AF6B-CEB9324C4216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77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3200" dirty="0"/>
              <a:t>Using Multiple Layouts on a Screen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/>
              <a:t>Combining different layout methods on a single screen can create complex layouts.</a:t>
            </a:r>
          </a:p>
          <a:p>
            <a:r>
              <a:rPr lang="en-US" sz="2000"/>
              <a:t>Because a layout contains View objects and is, itself, a View, it can contain other layouts. </a:t>
            </a:r>
          </a:p>
          <a:p>
            <a:r>
              <a:rPr lang="en-US" sz="2000"/>
              <a:t>The figure on the right demonstrates a combination of layout views used in conjunction to create a more complex and interesting screen</a:t>
            </a:r>
          </a:p>
        </p:txBody>
      </p:sp>
      <p:pic>
        <p:nvPicPr>
          <p:cNvPr id="53255" name="Picture 7" descr="A screenshot of a cell phone&#10;&#10;Description automatically generated"/>
          <p:cNvPicPr>
            <a:picLocks noChangeAspect="1" noChangeArrowheads="1"/>
          </p:cNvPicPr>
          <p:nvPr/>
        </p:nvPicPr>
        <p:blipFill rotWithShape="1">
          <a:blip r:embed="rId2" cstate="print"/>
          <a:srcRect r="2" b="14943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</p:spPr>
      </p:pic>
      <p:sp>
        <p:nvSpPr>
          <p:cNvPr id="53252" name="Date Placeholder 3"/>
          <p:cNvSpPr>
            <a:spLocks noGrp="1"/>
          </p:cNvSpPr>
          <p:nvPr>
            <p:ph type="dt" sz="quarter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2807B0-1613-4F69-84AC-1C0FDAD18F26}" type="datetime1">
              <a:rPr lang="en-US" smtClean="0"/>
              <a:pPr>
                <a:spcAft>
                  <a:spcPts val="600"/>
                </a:spcAft>
              </a:pPr>
              <a:t>12/8/2020</a:t>
            </a:fld>
            <a:endParaRPr lang="en-US"/>
          </a:p>
        </p:txBody>
      </p:sp>
      <p:sp>
        <p:nvSpPr>
          <p:cNvPr id="5325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DC3C9E-FD1C-4B97-B0BF-6C2AD73CEDC9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66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1" dirty="0"/>
              <a:t>Using the App </a:t>
            </a:r>
            <a:r>
              <a:rPr lang="en-CA" sz="3200" b="1" dirty="0" err="1"/>
              <a:t>ToolBar</a:t>
            </a:r>
            <a:endParaRPr lang="en-CA" sz="3200" b="1" dirty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ToolBar</a:t>
            </a:r>
            <a:r>
              <a:rPr lang="en-CA" dirty="0"/>
              <a:t> was introduced in Android Lollipop, API 21 release and is the spiritual successor of the </a:t>
            </a:r>
            <a:r>
              <a:rPr lang="en-CA" dirty="0">
                <a:hlinkClick r:id="rId3"/>
              </a:rPr>
              <a:t>ActionBar</a:t>
            </a:r>
            <a:r>
              <a:rPr lang="en-CA" dirty="0"/>
              <a:t>. It's a </a:t>
            </a:r>
            <a:r>
              <a:rPr lang="en-CA" dirty="0" err="1"/>
              <a:t>ViewGroup</a:t>
            </a:r>
            <a:r>
              <a:rPr lang="en-CA" dirty="0"/>
              <a:t> that can be placed anywhere in your XML layouts. </a:t>
            </a:r>
            <a:r>
              <a:rPr lang="en-CA" dirty="0" err="1"/>
              <a:t>ToolBar's</a:t>
            </a:r>
            <a:r>
              <a:rPr lang="en-CA" dirty="0"/>
              <a:t> appearance and </a:t>
            </a:r>
            <a:r>
              <a:rPr lang="en-CA" dirty="0" err="1"/>
              <a:t>behavior</a:t>
            </a:r>
            <a:r>
              <a:rPr lang="en-CA" dirty="0"/>
              <a:t> can be more easily customized than the </a:t>
            </a:r>
            <a:r>
              <a:rPr lang="en-CA" dirty="0" err="1"/>
              <a:t>ActionBar</a:t>
            </a:r>
            <a:r>
              <a:rPr lang="en-CA" dirty="0"/>
              <a:t>.</a:t>
            </a:r>
            <a:r>
              <a:rPr lang="en-US" dirty="0"/>
              <a:t> </a:t>
            </a:r>
          </a:p>
          <a:p>
            <a:r>
              <a:rPr lang="en-US" u="sng" dirty="0">
                <a:hlinkClick r:id="rId4"/>
              </a:rPr>
              <a:t>https://guides.codepath.com/android/Using-the-App-ToolBar</a:t>
            </a:r>
            <a:endParaRPr lang="en-CA" dirty="0"/>
          </a:p>
          <a:p>
            <a:endParaRPr lang="en-CA" dirty="0"/>
          </a:p>
        </p:txBody>
      </p:sp>
      <p:sp>
        <p:nvSpPr>
          <p:cNvPr id="18436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448EC57-E311-9D4F-A0A2-00E6DECDD8B8}" type="datetime1">
              <a:rPr lang="en-US">
                <a:solidFill>
                  <a:srgbClr val="339966"/>
                </a:solidFill>
              </a:rPr>
              <a:pPr eaLnBrk="1" hangingPunct="1"/>
              <a:t>12/8/2020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84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09885F0-9CA7-5D49-9490-8295B06E5BED}" type="slidenum">
              <a:rPr lang="en-US">
                <a:solidFill>
                  <a:srgbClr val="339966"/>
                </a:solidFill>
              </a:rPr>
              <a:pPr eaLnBrk="1" hangingPunct="1"/>
              <a:t>58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216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3DFE91C-B4D5-4DB8-A172-0E778D816D30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6451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EADF4EB-33BA-4091-A41D-B2FB73EA8AB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45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Working with Menus</a:t>
            </a:r>
            <a:endParaRPr lang="en-US" sz="3200" b="1" dirty="0"/>
          </a:p>
        </p:txBody>
      </p:sp>
      <p:sp>
        <p:nvSpPr>
          <p:cNvPr id="645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Menu resources are not tied to a specific control but can be reused in any menu control</a:t>
            </a:r>
          </a:p>
          <a:p>
            <a:r>
              <a:rPr lang="en-US"/>
              <a:t>Each menu resource is stored as a specially formatted XML files in the </a:t>
            </a:r>
            <a:r>
              <a:rPr lang="en-US">
                <a:solidFill>
                  <a:schemeClr val="tx1"/>
                </a:solidFill>
              </a:rPr>
              <a:t>/res/menu</a:t>
            </a:r>
            <a:r>
              <a:rPr lang="en-US"/>
              <a:t> directory</a:t>
            </a:r>
          </a:p>
          <a:p>
            <a:r>
              <a:rPr lang="en-US"/>
              <a:t>Here’s an example of a simple menu resource file </a:t>
            </a:r>
            <a:r>
              <a:rPr lang="en-US">
                <a:solidFill>
                  <a:schemeClr val="tx1"/>
                </a:solidFill>
              </a:rPr>
              <a:t>/res/menu/speed.xml </a:t>
            </a:r>
            <a:r>
              <a:rPr lang="en-US"/>
              <a:t>that defines a short menu with four items in a specific order:</a:t>
            </a:r>
          </a:p>
          <a:p>
            <a:pPr>
              <a:buFont typeface="Wingdings" pitchFamily="2" charset="2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6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Simple Resource Values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/>
              <a:t>You can define resource types by </a:t>
            </a:r>
            <a:r>
              <a:rPr lang="en-US" sz="2200" b="1" dirty="0"/>
              <a:t>editing resource XML files manually</a:t>
            </a:r>
            <a:r>
              <a:rPr lang="en-US" sz="2200" dirty="0"/>
              <a:t> or by </a:t>
            </a:r>
            <a:r>
              <a:rPr lang="en-US" sz="2200" b="1" dirty="0"/>
              <a:t>using resource editors </a:t>
            </a:r>
            <a:r>
              <a:rPr lang="en-US" sz="2200" dirty="0"/>
              <a:t>available in Android Studio.</a:t>
            </a:r>
          </a:p>
          <a:p>
            <a:pPr lvl="1"/>
            <a:r>
              <a:rPr lang="en-US" sz="2200" dirty="0"/>
              <a:t>Here is a view of /res/values/strings.xml file:</a:t>
            </a:r>
          </a:p>
          <a:p>
            <a:pPr marL="457200" lvl="1" indent="0">
              <a:buNone/>
            </a:pPr>
            <a:r>
              <a:rPr lang="en-US" dirty="0"/>
              <a:t>&lt;?xml </a:t>
            </a:r>
            <a:r>
              <a:rPr lang="en-US" dirty="0">
                <a:solidFill>
                  <a:srgbClr val="3333CC"/>
                </a:solidFill>
              </a:rPr>
              <a:t>version</a:t>
            </a:r>
            <a:r>
              <a:rPr lang="en-US" dirty="0"/>
              <a:t>="1.0" </a:t>
            </a:r>
            <a:r>
              <a:rPr lang="en-US" dirty="0">
                <a:solidFill>
                  <a:srgbClr val="3333CC"/>
                </a:solidFill>
              </a:rPr>
              <a:t>encoding</a:t>
            </a:r>
            <a:r>
              <a:rPr lang="en-US" dirty="0"/>
              <a:t>="utf-8"?&gt;</a:t>
            </a:r>
          </a:p>
          <a:p>
            <a:pPr marL="457200" lvl="1" indent="0">
              <a:buNone/>
            </a:pPr>
            <a:r>
              <a:rPr lang="en-US" dirty="0"/>
              <a:t>&lt;resources&gt;</a:t>
            </a:r>
          </a:p>
          <a:p>
            <a:pPr marL="457200" lvl="1" indent="0">
              <a:buNone/>
            </a:pPr>
            <a:r>
              <a:rPr lang="en-US" dirty="0"/>
              <a:t>	&lt;string </a:t>
            </a:r>
            <a:r>
              <a:rPr lang="en-US" dirty="0">
                <a:solidFill>
                  <a:srgbClr val="3333CC"/>
                </a:solidFill>
              </a:rPr>
              <a:t>name</a:t>
            </a:r>
            <a:r>
              <a:rPr lang="en-US" dirty="0"/>
              <a:t>="hello"&gt;Using Android Resources&lt;/string&gt;</a:t>
            </a:r>
          </a:p>
          <a:p>
            <a:pPr marL="457200" lvl="1" indent="0">
              <a:buNone/>
            </a:pPr>
            <a:r>
              <a:rPr lang="en-US" dirty="0"/>
              <a:t>    	&lt;string </a:t>
            </a:r>
            <a:r>
              <a:rPr lang="en-US" dirty="0">
                <a:solidFill>
                  <a:srgbClr val="3333CC"/>
                </a:solidFill>
              </a:rPr>
              <a:t>name</a:t>
            </a:r>
            <a:r>
              <a:rPr lang="en-US" dirty="0"/>
              <a:t>="display"&gt;Demonstrating Font and Color!&lt;/string&gt;</a:t>
            </a:r>
          </a:p>
          <a:p>
            <a:pPr marL="457200" lvl="1" indent="0">
              <a:buNone/>
            </a:pPr>
            <a:r>
              <a:rPr lang="en-US" dirty="0"/>
              <a:t>    	&lt;string </a:t>
            </a:r>
            <a:r>
              <a:rPr lang="en-US" dirty="0">
                <a:solidFill>
                  <a:srgbClr val="3333CC"/>
                </a:solidFill>
              </a:rPr>
              <a:t>name</a:t>
            </a:r>
            <a:r>
              <a:rPr lang="en-US" dirty="0"/>
              <a:t>="</a:t>
            </a:r>
            <a:r>
              <a:rPr lang="en-US" dirty="0" err="1"/>
              <a:t>app_name</a:t>
            </a:r>
            <a:r>
              <a:rPr lang="en-US" dirty="0"/>
              <a:t>"&gt;Simple Resource Example&lt;/string&gt;</a:t>
            </a:r>
          </a:p>
          <a:p>
            <a:pPr marL="457200" lvl="1" indent="0">
              <a:buNone/>
            </a:pPr>
            <a:r>
              <a:rPr lang="en-US" dirty="0"/>
              <a:t>	&lt;color </a:t>
            </a:r>
            <a:r>
              <a:rPr lang="en-US" dirty="0">
                <a:solidFill>
                  <a:srgbClr val="3333CC"/>
                </a:solidFill>
              </a:rPr>
              <a:t>name</a:t>
            </a:r>
            <a:r>
              <a:rPr lang="en-US" dirty="0"/>
              <a:t>="</a:t>
            </a:r>
            <a:r>
              <a:rPr lang="en-US" dirty="0" err="1"/>
              <a:t>prettyTextColor</a:t>
            </a:r>
            <a:r>
              <a:rPr lang="en-US" dirty="0"/>
              <a:t>"&gt;#fa31ff&lt;/color&gt;</a:t>
            </a:r>
          </a:p>
          <a:p>
            <a:pPr marL="457200" lvl="1" indent="0">
              <a:buNone/>
            </a:pPr>
            <a:r>
              <a:rPr lang="en-US" dirty="0"/>
              <a:t>	&lt;</a:t>
            </a:r>
            <a:r>
              <a:rPr lang="en-US" dirty="0" err="1"/>
              <a:t>dimen</a:t>
            </a:r>
            <a:r>
              <a:rPr lang="en-US" dirty="0"/>
              <a:t> </a:t>
            </a:r>
            <a:r>
              <a:rPr lang="en-US" dirty="0">
                <a:solidFill>
                  <a:srgbClr val="3333CC"/>
                </a:solidFill>
              </a:rPr>
              <a:t>name</a:t>
            </a:r>
            <a:r>
              <a:rPr lang="en-US" dirty="0"/>
              <a:t>="</a:t>
            </a:r>
            <a:r>
              <a:rPr lang="en-US" dirty="0" err="1"/>
              <a:t>textPointSize</a:t>
            </a:r>
            <a:r>
              <a:rPr lang="en-US" dirty="0"/>
              <a:t>"&gt;14pt&lt;/</a:t>
            </a:r>
            <a:r>
              <a:rPr lang="en-US" dirty="0" err="1"/>
              <a:t>dimen</a:t>
            </a:r>
            <a:r>
              <a:rPr lang="en-US" dirty="0"/>
              <a:t>&gt;</a:t>
            </a:r>
          </a:p>
          <a:p>
            <a:pPr marL="457200" lvl="1" indent="0">
              <a:buNone/>
            </a:pPr>
            <a:r>
              <a:rPr lang="en-US" dirty="0"/>
              <a:t>	&lt;</a:t>
            </a:r>
            <a:r>
              <a:rPr lang="en-US" dirty="0" err="1"/>
              <a:t>drawable</a:t>
            </a:r>
            <a:r>
              <a:rPr lang="en-US" dirty="0"/>
              <a:t> </a:t>
            </a:r>
            <a:r>
              <a:rPr lang="en-US" dirty="0">
                <a:solidFill>
                  <a:srgbClr val="3333CC"/>
                </a:solidFill>
              </a:rPr>
              <a:t>name</a:t>
            </a:r>
            <a:r>
              <a:rPr lang="en-US" dirty="0"/>
              <a:t>="</a:t>
            </a:r>
            <a:r>
              <a:rPr lang="en-US" dirty="0" err="1"/>
              <a:t>redDrawable</a:t>
            </a:r>
            <a:r>
              <a:rPr lang="en-US" dirty="0"/>
              <a:t>"&gt;#ff0000&lt;/</a:t>
            </a:r>
            <a:r>
              <a:rPr lang="en-US" dirty="0" err="1"/>
              <a:t>drawable</a:t>
            </a:r>
            <a:r>
              <a:rPr lang="en-US" dirty="0"/>
              <a:t>&gt;</a:t>
            </a:r>
          </a:p>
          <a:p>
            <a:pPr marL="457200" lvl="1" indent="0">
              <a:buNone/>
            </a:pPr>
            <a:r>
              <a:rPr lang="en-US" dirty="0"/>
              <a:t>&lt;/resources&gt;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100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8FBF9EDB-521B-4E54-96A9-2BACFB05DB8E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41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972F59-CB90-46CE-9D29-4B5366C1497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with Menus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>
          <a:xfrm>
            <a:off x="5638800" y="136525"/>
            <a:ext cx="5715000" cy="604043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200" dirty="0"/>
              <a:t>&lt;?xml version="1.0" encoding="utf-8"?&gt;</a:t>
            </a:r>
          </a:p>
          <a:p>
            <a:pPr>
              <a:buNone/>
            </a:pPr>
            <a:r>
              <a:rPr lang="en-US" sz="1200" dirty="0"/>
              <a:t>&lt;menu </a:t>
            </a:r>
            <a:r>
              <a:rPr lang="en-US" sz="1200" dirty="0" err="1"/>
              <a:t>xmlns:android</a:t>
            </a:r>
            <a:r>
              <a:rPr lang="en-US" sz="1200" dirty="0"/>
              <a:t>="http://schemas.android.com/</a:t>
            </a:r>
            <a:r>
              <a:rPr lang="en-US" sz="1200" dirty="0" err="1"/>
              <a:t>apk</a:t>
            </a:r>
            <a:r>
              <a:rPr lang="en-US" sz="1200" dirty="0"/>
              <a:t>/res/android" &gt;</a:t>
            </a:r>
          </a:p>
          <a:p>
            <a:pPr>
              <a:buNone/>
            </a:pPr>
            <a:r>
              <a:rPr lang="en-US" sz="1200" dirty="0"/>
              <a:t>    &lt;item</a:t>
            </a:r>
          </a:p>
          <a:p>
            <a:pPr>
              <a:buNone/>
            </a:pPr>
            <a:r>
              <a:rPr lang="en-US" sz="1200" dirty="0"/>
              <a:t>        style="@style/</a:t>
            </a:r>
            <a:r>
              <a:rPr lang="en-US" sz="1200" dirty="0" err="1"/>
              <a:t>menu_item_style</a:t>
            </a:r>
            <a:r>
              <a:rPr lang="en-US" sz="1200" dirty="0"/>
              <a:t>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android:id</a:t>
            </a:r>
            <a:r>
              <a:rPr lang="en-US" sz="1200" dirty="0"/>
              <a:t>="@+id/start"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android:title</a:t>
            </a:r>
            <a:r>
              <a:rPr lang="en-US" sz="1200" dirty="0"/>
              <a:t>="Start!"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android:orderInCategory</a:t>
            </a:r>
            <a:r>
              <a:rPr lang="en-US" sz="1200" dirty="0"/>
              <a:t>="1"&gt;&lt;/item&gt;</a:t>
            </a:r>
          </a:p>
          <a:p>
            <a:pPr>
              <a:buNone/>
            </a:pPr>
            <a:r>
              <a:rPr lang="en-US" sz="1200" dirty="0"/>
              <a:t>	&lt;item</a:t>
            </a:r>
          </a:p>
          <a:p>
            <a:pPr>
              <a:buNone/>
            </a:pPr>
            <a:r>
              <a:rPr lang="en-US" sz="1200" dirty="0"/>
              <a:t>	    style="@style/</a:t>
            </a:r>
            <a:r>
              <a:rPr lang="en-US" sz="1200" dirty="0" err="1"/>
              <a:t>menu_item_style</a:t>
            </a:r>
            <a:r>
              <a:rPr lang="en-US" sz="1200" dirty="0"/>
              <a:t>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android:id</a:t>
            </a:r>
            <a:r>
              <a:rPr lang="en-US" sz="1200" dirty="0"/>
              <a:t>="@+id/stop"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android:title</a:t>
            </a:r>
            <a:r>
              <a:rPr lang="en-US" sz="1200" dirty="0"/>
              <a:t>="Stop!"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android:orderInCategory</a:t>
            </a:r>
            <a:r>
              <a:rPr lang="en-US" sz="1200" dirty="0"/>
              <a:t>="4"&gt;&lt;/item&gt;</a:t>
            </a:r>
          </a:p>
          <a:p>
            <a:pPr>
              <a:buNone/>
            </a:pPr>
            <a:r>
              <a:rPr lang="en-US" sz="1200" dirty="0"/>
              <a:t>	&lt;item</a:t>
            </a:r>
          </a:p>
          <a:p>
            <a:pPr>
              <a:buNone/>
            </a:pPr>
            <a:r>
              <a:rPr lang="en-US" sz="1200" dirty="0"/>
              <a:t>	    style="@style/</a:t>
            </a:r>
            <a:r>
              <a:rPr lang="en-US" sz="1200" dirty="0" err="1"/>
              <a:t>menu_item_style</a:t>
            </a:r>
            <a:r>
              <a:rPr lang="en-US" sz="1200" dirty="0"/>
              <a:t>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android:id</a:t>
            </a:r>
            <a:r>
              <a:rPr lang="en-US" sz="1200" dirty="0"/>
              <a:t>="@+id/</a:t>
            </a:r>
            <a:r>
              <a:rPr lang="en-US" sz="1200" dirty="0" err="1"/>
              <a:t>accel</a:t>
            </a:r>
            <a:r>
              <a:rPr lang="en-US" sz="1200" dirty="0"/>
              <a:t>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android:title</a:t>
            </a:r>
            <a:r>
              <a:rPr lang="en-US" sz="1200" dirty="0"/>
              <a:t>="Speed up!"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android:orderInCategory</a:t>
            </a:r>
            <a:r>
              <a:rPr lang="en-US" sz="1200" dirty="0"/>
              <a:t>="2"&gt;&lt;/item&gt;</a:t>
            </a:r>
          </a:p>
          <a:p>
            <a:pPr>
              <a:buNone/>
            </a:pPr>
            <a:r>
              <a:rPr lang="en-US" sz="1200" dirty="0"/>
              <a:t>	&lt;item </a:t>
            </a:r>
          </a:p>
          <a:p>
            <a:pPr>
              <a:buNone/>
            </a:pPr>
            <a:r>
              <a:rPr lang="en-US" sz="1200" dirty="0"/>
              <a:t>	    style="@style/</a:t>
            </a:r>
            <a:r>
              <a:rPr lang="en-US" sz="1200" dirty="0" err="1"/>
              <a:t>menu_item_style</a:t>
            </a:r>
            <a:r>
              <a:rPr lang="en-US" sz="1200" dirty="0"/>
              <a:t>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android:id</a:t>
            </a:r>
            <a:r>
              <a:rPr lang="en-US" sz="1200" dirty="0"/>
              <a:t>="@+id/</a:t>
            </a:r>
            <a:r>
              <a:rPr lang="en-US" sz="1200" dirty="0" err="1"/>
              <a:t>decel</a:t>
            </a:r>
            <a:r>
              <a:rPr lang="en-US" sz="1200" dirty="0"/>
              <a:t>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android:title</a:t>
            </a:r>
            <a:r>
              <a:rPr lang="en-US" sz="1200" dirty="0"/>
              <a:t>="Slow Down!"	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android:orderInCategory</a:t>
            </a:r>
            <a:r>
              <a:rPr lang="en-US" sz="1200" dirty="0"/>
              <a:t>="3"&gt;&lt;/item&gt;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sz="1200" dirty="0"/>
              <a:t>&lt;/menu&gt;</a:t>
            </a:r>
          </a:p>
        </p:txBody>
      </p:sp>
      <p:sp>
        <p:nvSpPr>
          <p:cNvPr id="6554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E13F113-EE72-4F34-94DF-D90F24574F6D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655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01A55A0-3202-476E-AB99-5B79E2D574F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776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Working with Menus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You can use string resources for those titles, instead of typing in the strings:</a:t>
            </a:r>
          </a:p>
          <a:p>
            <a:pPr lvl="1">
              <a:buFont typeface="Wingdings" pitchFamily="2" charset="2"/>
              <a:buNone/>
            </a:pPr>
            <a:r>
              <a:rPr lang="en-US" sz="2000"/>
              <a:t>&lt;menu xmlns:android=</a:t>
            </a:r>
          </a:p>
          <a:p>
            <a:pPr lvl="1">
              <a:buFont typeface="Wingdings" pitchFamily="2" charset="2"/>
              <a:buNone/>
            </a:pPr>
            <a:r>
              <a:rPr lang="en-US" sz="2000"/>
              <a:t>“http://schemas.android.com/apk/res/android”&gt;</a:t>
            </a:r>
          </a:p>
          <a:p>
            <a:pPr lvl="1">
              <a:buFont typeface="Wingdings" pitchFamily="2" charset="2"/>
              <a:buNone/>
            </a:pPr>
            <a:r>
              <a:rPr lang="en-US" sz="2000"/>
              <a:t>&lt;item</a:t>
            </a:r>
          </a:p>
          <a:p>
            <a:pPr lvl="2">
              <a:buFont typeface="Wingdings" pitchFamily="2" charset="2"/>
              <a:buNone/>
            </a:pPr>
            <a:r>
              <a:rPr lang="en-US"/>
              <a:t>android:id=”@+id/start”</a:t>
            </a:r>
          </a:p>
          <a:p>
            <a:pPr lvl="2">
              <a:buFont typeface="Wingdings" pitchFamily="2" charset="2"/>
              <a:buNone/>
            </a:pPr>
            <a:r>
              <a:rPr lang="en-US"/>
              <a:t>android:title=”@string/start”</a:t>
            </a:r>
          </a:p>
          <a:p>
            <a:pPr lvl="2">
              <a:buFont typeface="Wingdings" pitchFamily="2" charset="2"/>
              <a:buNone/>
            </a:pPr>
            <a:r>
              <a:rPr lang="en-US"/>
              <a:t>android:orderInCategory=”1”&gt;&lt;/item&gt;</a:t>
            </a:r>
          </a:p>
          <a:p>
            <a:pPr lvl="1">
              <a:buFont typeface="Wingdings" pitchFamily="2" charset="2"/>
              <a:buNone/>
            </a:pPr>
            <a:r>
              <a:rPr lang="en-US" sz="2000"/>
              <a:t>&lt;item</a:t>
            </a:r>
          </a:p>
          <a:p>
            <a:pPr lvl="2">
              <a:buFont typeface="Wingdings" pitchFamily="2" charset="2"/>
              <a:buNone/>
            </a:pPr>
            <a:r>
              <a:rPr lang="en-US"/>
              <a:t>android:id=”@+id/stop”</a:t>
            </a:r>
          </a:p>
          <a:p>
            <a:pPr lvl="2">
              <a:buFont typeface="Wingdings" pitchFamily="2" charset="2"/>
              <a:buNone/>
            </a:pPr>
            <a:r>
              <a:rPr lang="en-US"/>
              <a:t>android:title=”@string/stop”</a:t>
            </a:r>
          </a:p>
          <a:p>
            <a:pPr lvl="2">
              <a:buFont typeface="Wingdings" pitchFamily="2" charset="2"/>
              <a:buNone/>
            </a:pPr>
            <a:r>
              <a:rPr lang="en-US"/>
              <a:t>android:orderInCategory=”2”&gt;&lt;/item&gt;</a:t>
            </a:r>
          </a:p>
          <a:p>
            <a:pPr lvl="1">
              <a:buFont typeface="Wingdings" pitchFamily="2" charset="2"/>
              <a:buNone/>
            </a:pPr>
            <a:r>
              <a:rPr lang="en-US" sz="2000"/>
              <a:t>&lt;/menu&gt;</a:t>
            </a:r>
          </a:p>
        </p:txBody>
      </p:sp>
      <p:sp>
        <p:nvSpPr>
          <p:cNvPr id="6656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1D7E270E-E6C5-4FDE-9042-922333F230C2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665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A6E4680-BCDD-4E88-9650-6D2D122EB7B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991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with Menus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access the preceding menu resource called </a:t>
            </a:r>
            <a:r>
              <a:rPr lang="en-US" dirty="0">
                <a:solidFill>
                  <a:schemeClr val="tx1"/>
                </a:solidFill>
              </a:rPr>
              <a:t>/res/menu/speed.xml</a:t>
            </a:r>
            <a:r>
              <a:rPr lang="en-US" dirty="0"/>
              <a:t>, simply override the method </a:t>
            </a:r>
            <a:r>
              <a:rPr lang="en-US" dirty="0" err="1"/>
              <a:t>onCreateOptionsMenu</a:t>
            </a:r>
            <a:r>
              <a:rPr lang="en-US" dirty="0"/>
              <a:t>() in your application:</a:t>
            </a:r>
          </a:p>
          <a:p>
            <a:endParaRPr lang="en-US" dirty="0"/>
          </a:p>
          <a:p>
            <a:pPr lvl="1">
              <a:buFont typeface="Wingdings" pitchFamily="2" charset="2"/>
              <a:buNone/>
            </a:pPr>
            <a:r>
              <a:rPr lang="en-US" sz="2000" dirty="0"/>
              <a:t>public </a:t>
            </a:r>
            <a:r>
              <a:rPr lang="en-US" sz="2000" dirty="0" err="1"/>
              <a:t>boolean</a:t>
            </a:r>
            <a:r>
              <a:rPr lang="en-US" sz="2000" dirty="0"/>
              <a:t> </a:t>
            </a:r>
            <a:r>
              <a:rPr lang="en-US" sz="2000" dirty="0" err="1"/>
              <a:t>onCreateOptionsMenu</a:t>
            </a:r>
            <a:r>
              <a:rPr lang="en-US" sz="2000" dirty="0"/>
              <a:t>(Menu </a:t>
            </a:r>
            <a:r>
              <a:rPr lang="en-US" sz="2000" dirty="0" err="1"/>
              <a:t>menu</a:t>
            </a:r>
            <a:r>
              <a:rPr lang="en-US" sz="2000" dirty="0"/>
              <a:t>) {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getMenuInflater</a:t>
            </a:r>
            <a:r>
              <a:rPr lang="en-US" sz="2000" dirty="0"/>
              <a:t>().</a:t>
            </a:r>
            <a:r>
              <a:rPr lang="en-US" sz="2000" b="1" dirty="0"/>
              <a:t>inflate</a:t>
            </a:r>
            <a:r>
              <a:rPr lang="en-US" sz="2000" dirty="0"/>
              <a:t>(</a:t>
            </a:r>
            <a:r>
              <a:rPr lang="en-US" sz="2000" dirty="0" err="1"/>
              <a:t>R.menu.speed</a:t>
            </a:r>
            <a:r>
              <a:rPr lang="en-US" sz="2000" dirty="0"/>
              <a:t>, menu);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return true;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}</a:t>
            </a:r>
          </a:p>
        </p:txBody>
      </p:sp>
      <p:sp>
        <p:nvSpPr>
          <p:cNvPr id="6758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C7D29B4-4D7D-443D-A8F4-0B529ACBA1BF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675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D4A30A-E534-4DE0-9B08-B787B513EFE7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18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with Menus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000" b="1" dirty="0"/>
              <a:t>Handling the event </a:t>
            </a:r>
            <a:r>
              <a:rPr lang="en-US" sz="2000" dirty="0"/>
              <a:t>when a menu option item is selected:</a:t>
            </a:r>
          </a:p>
          <a:p>
            <a:pPr marL="0" indent="0">
              <a:buNone/>
            </a:pPr>
            <a:r>
              <a:rPr lang="en-US" sz="1800" dirty="0"/>
              <a:t>public </a:t>
            </a:r>
            <a:r>
              <a:rPr lang="en-US" sz="1800" dirty="0" err="1"/>
              <a:t>boolean</a:t>
            </a:r>
            <a:r>
              <a:rPr lang="en-US" sz="1800" dirty="0"/>
              <a:t> </a:t>
            </a:r>
            <a:r>
              <a:rPr lang="en-US" sz="1800" dirty="0" err="1"/>
              <a:t>onOptionsItemSelected</a:t>
            </a:r>
            <a:r>
              <a:rPr lang="en-US" sz="1800" dirty="0"/>
              <a:t>(</a:t>
            </a:r>
            <a:r>
              <a:rPr lang="en-US" sz="1800" dirty="0" err="1"/>
              <a:t>MenuItem</a:t>
            </a:r>
            <a:r>
              <a:rPr lang="en-US" sz="1800" dirty="0"/>
              <a:t> item) </a:t>
            </a:r>
          </a:p>
          <a:p>
            <a:pPr marL="0" indent="0">
              <a:buNone/>
            </a:pPr>
            <a:r>
              <a:rPr lang="en-US" sz="1400" dirty="0"/>
              <a:t>{    </a:t>
            </a:r>
          </a:p>
          <a:p>
            <a:pPr marL="0" indent="0">
              <a:buNone/>
            </a:pPr>
            <a:r>
              <a:rPr lang="en-US" sz="1400" dirty="0"/>
              <a:t>	switch (</a:t>
            </a:r>
            <a:r>
              <a:rPr lang="en-US" sz="1400" dirty="0" err="1"/>
              <a:t>item.getItemId</a:t>
            </a:r>
            <a:r>
              <a:rPr lang="en-US" sz="1400" dirty="0"/>
              <a:t>()) </a:t>
            </a:r>
          </a:p>
          <a:p>
            <a:pPr marL="0" indent="0">
              <a:buNone/>
            </a:pPr>
            <a:r>
              <a:rPr lang="en-US" sz="1400" dirty="0"/>
              <a:t>    	{        </a:t>
            </a:r>
          </a:p>
          <a:p>
            <a:pPr marL="0" indent="0">
              <a:buNone/>
            </a:pPr>
            <a:r>
              <a:rPr lang="en-US" sz="1400" dirty="0"/>
              <a:t>    	case </a:t>
            </a:r>
            <a:r>
              <a:rPr lang="en-US" sz="1400" dirty="0" err="1"/>
              <a:t>R.id.start</a:t>
            </a:r>
            <a:r>
              <a:rPr lang="en-US" sz="1400" dirty="0"/>
              <a:t>:    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339966"/>
                </a:solidFill>
              </a:rPr>
              <a:t>    	</a:t>
            </a:r>
            <a:r>
              <a:rPr lang="en-US" sz="1400" b="1" dirty="0">
                <a:solidFill>
                  <a:srgbClr val="141313"/>
                </a:solidFill>
              </a:rPr>
              <a:t>//</a:t>
            </a:r>
            <a:r>
              <a:rPr lang="en-US" sz="1400" b="1" dirty="0" err="1">
                <a:solidFill>
                  <a:srgbClr val="141313"/>
                </a:solidFill>
              </a:rPr>
              <a:t>displayTextView.setText</a:t>
            </a:r>
            <a:r>
              <a:rPr lang="en-US" sz="1400" b="1" dirty="0">
                <a:solidFill>
                  <a:srgbClr val="141313"/>
                </a:solidFill>
              </a:rPr>
              <a:t>("You selected start!");</a:t>
            </a:r>
          </a:p>
          <a:p>
            <a:pPr marL="0" indent="0">
              <a:buNone/>
            </a:pPr>
            <a:r>
              <a:rPr lang="en-US" sz="1400" dirty="0"/>
              <a:t>    	</a:t>
            </a:r>
            <a:r>
              <a:rPr lang="en-US" sz="1400" dirty="0" err="1"/>
              <a:t>Toast.makeText</a:t>
            </a:r>
            <a:r>
              <a:rPr lang="en-US" sz="1400" dirty="0"/>
              <a:t>(this, "You selected start!", </a:t>
            </a:r>
            <a:r>
              <a:rPr lang="en-US" sz="1400" dirty="0" err="1"/>
              <a:t>Toast.LENGTH_LONG</a:t>
            </a:r>
            <a:r>
              <a:rPr lang="en-US" sz="1400" dirty="0"/>
              <a:t>).show();   </a:t>
            </a:r>
          </a:p>
          <a:p>
            <a:pPr marL="0" indent="0">
              <a:buNone/>
            </a:pPr>
            <a:r>
              <a:rPr lang="en-US" sz="1400" dirty="0"/>
              <a:t>	    break;        </a:t>
            </a:r>
          </a:p>
          <a:p>
            <a:pPr marL="0" indent="0">
              <a:buNone/>
            </a:pPr>
            <a:r>
              <a:rPr lang="en-US" sz="1400" dirty="0"/>
              <a:t>    	case </a:t>
            </a:r>
            <a:r>
              <a:rPr lang="en-US" sz="1400" dirty="0" err="1"/>
              <a:t>R.id.accel</a:t>
            </a:r>
            <a:r>
              <a:rPr lang="en-US" sz="1400" dirty="0"/>
              <a:t>:     </a:t>
            </a:r>
          </a:p>
          <a:p>
            <a:pPr marL="0" indent="0">
              <a:buNone/>
            </a:pPr>
            <a:r>
              <a:rPr lang="en-US" sz="1400" dirty="0"/>
              <a:t>    	</a:t>
            </a:r>
            <a:r>
              <a:rPr lang="en-US" sz="1400" dirty="0" err="1"/>
              <a:t>Toast.makeText</a:t>
            </a:r>
            <a:r>
              <a:rPr lang="en-US" sz="1400" dirty="0"/>
              <a:t>(this, "You selected speed up!", </a:t>
            </a:r>
            <a:r>
              <a:rPr lang="en-US" sz="1400" dirty="0" err="1"/>
              <a:t>Toast.LENGTH_LONG</a:t>
            </a:r>
            <a:r>
              <a:rPr lang="en-US" sz="1400" dirty="0"/>
              <a:t>).show();</a:t>
            </a:r>
          </a:p>
          <a:p>
            <a:pPr marL="0" indent="0">
              <a:buNone/>
            </a:pPr>
            <a:r>
              <a:rPr lang="en-US" sz="1400" dirty="0"/>
              <a:t>    	    break;        </a:t>
            </a:r>
          </a:p>
          <a:p>
            <a:pPr marL="0" indent="0">
              <a:buNone/>
            </a:pPr>
            <a:r>
              <a:rPr lang="en-US" sz="1400" dirty="0"/>
              <a:t>	case </a:t>
            </a:r>
            <a:r>
              <a:rPr lang="en-US" sz="1400" dirty="0" err="1"/>
              <a:t>R.id.stop</a:t>
            </a:r>
            <a:r>
              <a:rPr lang="en-US" sz="1400" dirty="0"/>
              <a:t>: </a:t>
            </a:r>
            <a:r>
              <a:rPr lang="en-US" sz="1400" dirty="0" err="1"/>
              <a:t>Toast.makeText</a:t>
            </a:r>
            <a:r>
              <a:rPr lang="en-US" sz="1400" dirty="0"/>
              <a:t>(this, "You selected stop!", </a:t>
            </a:r>
            <a:r>
              <a:rPr lang="en-US" sz="1400" dirty="0" err="1"/>
              <a:t>Toast.LENGTH_LONG</a:t>
            </a:r>
            <a:r>
              <a:rPr lang="en-US" sz="1400" dirty="0"/>
              <a:t>).show();</a:t>
            </a:r>
          </a:p>
          <a:p>
            <a:pPr marL="0" indent="0">
              <a:buNone/>
            </a:pPr>
            <a:r>
              <a:rPr lang="en-US" sz="1400" dirty="0"/>
              <a:t>    	    break;    </a:t>
            </a:r>
          </a:p>
          <a:p>
            <a:pPr marL="0" indent="0">
              <a:buNone/>
            </a:pPr>
            <a:r>
              <a:rPr lang="en-US" sz="1400" dirty="0"/>
              <a:t>    	}    </a:t>
            </a:r>
          </a:p>
          <a:p>
            <a:pPr marL="0" indent="0">
              <a:buNone/>
            </a:pPr>
            <a:r>
              <a:rPr lang="en-US" sz="1400" dirty="0"/>
              <a:t>    	return true;</a:t>
            </a:r>
          </a:p>
          <a:p>
            <a:pPr marL="0" indent="0">
              <a:buNone/>
            </a:pPr>
            <a:r>
              <a:rPr lang="en-US" sz="1400" dirty="0"/>
              <a:t>    }</a:t>
            </a:r>
          </a:p>
        </p:txBody>
      </p:sp>
      <p:sp>
        <p:nvSpPr>
          <p:cNvPr id="6861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0677F6F-8787-4F16-93E9-66263A3C2424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686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7B1673-E834-49C9-8E36-E3ECC8A6B810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904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Working with Menus- </a:t>
            </a:r>
            <a:r>
              <a:rPr lang="en-CA" sz="2800" dirty="0"/>
              <a:t>What you can control</a:t>
            </a:r>
            <a:br>
              <a:rPr lang="en-CA" sz="2800" dirty="0"/>
            </a:br>
            <a:endParaRPr lang="en-US" sz="2800" dirty="0"/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There is the </a:t>
            </a:r>
            <a:r>
              <a:rPr lang="en-CA" sz="2000" dirty="0" err="1"/>
              <a:t>showAsAction</a:t>
            </a:r>
            <a:r>
              <a:rPr lang="en-CA" sz="2000" dirty="0"/>
              <a:t> option in the menu xml file that you can use to </a:t>
            </a:r>
            <a:r>
              <a:rPr lang="en-CA" sz="2000" b="1" dirty="0"/>
              <a:t>control how that single menu option will show</a:t>
            </a:r>
            <a:r>
              <a:rPr lang="en-CA" sz="2000" dirty="0"/>
              <a:t> up in the </a:t>
            </a:r>
            <a:r>
              <a:rPr lang="en-CA" sz="2000" dirty="0" err="1"/>
              <a:t>actionbar</a:t>
            </a:r>
            <a:r>
              <a:rPr lang="en-CA" sz="2000" dirty="0"/>
              <a:t>.</a:t>
            </a:r>
          </a:p>
          <a:p>
            <a:r>
              <a:rPr lang="en-CA" sz="2000" dirty="0"/>
              <a:t>According to official </a:t>
            </a:r>
            <a:r>
              <a:rPr lang="en-CA" sz="2000" dirty="0">
                <a:hlinkClick r:id="rId3"/>
              </a:rPr>
              <a:t>menu resource doc</a:t>
            </a:r>
            <a:r>
              <a:rPr lang="en-CA" sz="2000" dirty="0"/>
              <a:t> the options are:</a:t>
            </a:r>
          </a:p>
          <a:p>
            <a:r>
              <a:rPr lang="en-CA" sz="2000" dirty="0" err="1"/>
              <a:t>android:showAsAction</a:t>
            </a:r>
            <a:r>
              <a:rPr lang="en-CA" sz="2000" dirty="0"/>
              <a:t>=["</a:t>
            </a:r>
            <a:r>
              <a:rPr lang="en-CA" sz="2000" dirty="0" err="1"/>
              <a:t>ifRoom</a:t>
            </a:r>
            <a:r>
              <a:rPr lang="en-CA" sz="2000" dirty="0"/>
              <a:t>" | "never" | "</a:t>
            </a:r>
            <a:r>
              <a:rPr lang="en-CA" sz="2000" dirty="0" err="1"/>
              <a:t>withText</a:t>
            </a:r>
            <a:r>
              <a:rPr lang="en-CA" sz="2000" dirty="0"/>
              <a:t>" | "always" | "</a:t>
            </a:r>
            <a:r>
              <a:rPr lang="en-CA" sz="2000" dirty="0" err="1"/>
              <a:t>collapseActionView</a:t>
            </a:r>
            <a:r>
              <a:rPr lang="en-CA" sz="2000" dirty="0"/>
              <a:t>"]</a:t>
            </a:r>
          </a:p>
          <a:p>
            <a:r>
              <a:rPr lang="en-CA" sz="2000" dirty="0"/>
              <a:t>The </a:t>
            </a:r>
            <a:r>
              <a:rPr lang="en-CA" sz="2000" b="1" dirty="0" err="1"/>
              <a:t>ifRoom</a:t>
            </a:r>
            <a:r>
              <a:rPr lang="en-CA" sz="2000" dirty="0"/>
              <a:t> flag only shows the option if there is enough room. This should be your first choice in most cases. This will however condense the title in the </a:t>
            </a:r>
            <a:r>
              <a:rPr lang="en-CA" sz="2000" dirty="0" err="1"/>
              <a:t>actionbar</a:t>
            </a:r>
            <a:r>
              <a:rPr lang="en-CA" sz="2000" dirty="0"/>
              <a:t>.</a:t>
            </a:r>
          </a:p>
          <a:p>
            <a:r>
              <a:rPr lang="en-CA" sz="2000" dirty="0"/>
              <a:t>The </a:t>
            </a:r>
            <a:r>
              <a:rPr lang="en-CA" sz="2000" b="1" dirty="0"/>
              <a:t>never</a:t>
            </a:r>
            <a:r>
              <a:rPr lang="en-CA" sz="2000" dirty="0"/>
              <a:t> flag will have this option always in the overflow menu and never directly in the </a:t>
            </a:r>
            <a:r>
              <a:rPr lang="en-CA" sz="2000" dirty="0" err="1"/>
              <a:t>actionbar</a:t>
            </a:r>
            <a:r>
              <a:rPr lang="en-CA" sz="2000" dirty="0"/>
              <a:t>.</a:t>
            </a:r>
          </a:p>
          <a:p>
            <a:r>
              <a:rPr lang="en-CA" sz="2000" dirty="0"/>
              <a:t>The use of the </a:t>
            </a:r>
            <a:r>
              <a:rPr lang="en-CA" sz="2000" b="1" dirty="0"/>
              <a:t>always</a:t>
            </a:r>
            <a:r>
              <a:rPr lang="en-CA" sz="2000" dirty="0"/>
              <a:t> flag will force the option to always appear in the </a:t>
            </a:r>
            <a:r>
              <a:rPr lang="en-CA" sz="2000" dirty="0" err="1"/>
              <a:t>acitonbar</a:t>
            </a:r>
            <a:r>
              <a:rPr lang="en-CA" sz="2000" dirty="0"/>
              <a:t>. Even if running on a very small screen size. This could render the title completely invisible.</a:t>
            </a:r>
          </a:p>
        </p:txBody>
      </p:sp>
      <p:sp>
        <p:nvSpPr>
          <p:cNvPr id="686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7B1673-E834-49C9-8E36-E3ECC8A6B810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667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2438400" y="381000"/>
            <a:ext cx="7772400" cy="3810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Working with Menus- </a:t>
            </a:r>
            <a:r>
              <a:rPr lang="en-CA" sz="2800" dirty="0"/>
              <a:t>What you can control</a:t>
            </a:r>
            <a:br>
              <a:rPr lang="en-CA" sz="2800" dirty="0"/>
            </a:br>
            <a:endParaRPr lang="en-US" sz="2800" dirty="0"/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2438400" y="914400"/>
            <a:ext cx="7848600" cy="5257800"/>
          </a:xfrm>
        </p:spPr>
        <p:txBody>
          <a:bodyPr/>
          <a:lstStyle/>
          <a:p>
            <a:r>
              <a:rPr lang="en-CA" sz="2000" dirty="0"/>
              <a:t>The </a:t>
            </a:r>
            <a:r>
              <a:rPr lang="en-CA" sz="2000" b="1" dirty="0" err="1"/>
              <a:t>collapseActionView</a:t>
            </a:r>
            <a:r>
              <a:rPr lang="en-CA" sz="2000" b="1" dirty="0"/>
              <a:t>: </a:t>
            </a:r>
            <a:r>
              <a:rPr lang="en-CA" sz="2000" dirty="0"/>
              <a:t>The action view associated with this action item (as declared by </a:t>
            </a:r>
            <a:r>
              <a:rPr lang="en-CA" sz="2000" dirty="0" err="1"/>
              <a:t>android:actionLayout</a:t>
            </a:r>
            <a:r>
              <a:rPr lang="en-CA" sz="2000" dirty="0"/>
              <a:t> or </a:t>
            </a:r>
            <a:r>
              <a:rPr lang="en-CA" sz="2000" dirty="0" err="1"/>
              <a:t>android:actionViewClass</a:t>
            </a:r>
            <a:r>
              <a:rPr lang="en-CA" sz="2000" dirty="0"/>
              <a:t>) is collapsible. Introduced in API Level 14.</a:t>
            </a:r>
          </a:p>
          <a:p>
            <a:r>
              <a:rPr lang="en-CA" sz="2000" dirty="0"/>
              <a:t>A screenshot showing the menu, Portrait for Landscape.</a:t>
            </a:r>
          </a:p>
        </p:txBody>
      </p:sp>
      <p:sp>
        <p:nvSpPr>
          <p:cNvPr id="686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7B1673-E834-49C9-8E36-E3ECC8A6B810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2" name="Picture 1" descr="Screen Shot 2016-01-31 at 10.36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953135"/>
            <a:ext cx="6705600" cy="35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24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49372C-0458-4141-B7F6-01A81E2A7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45" y="640082"/>
            <a:ext cx="6556604" cy="326024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MenuTest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529" r="1" b="8191"/>
          <a:stretch/>
        </p:blipFill>
        <p:spPr>
          <a:xfrm>
            <a:off x="7547285" y="557189"/>
            <a:ext cx="4004634" cy="574360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4BF9D36-2ED6-4AA9-92C8-994DDF30F18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12/8/2020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A4B954F-8392-4B39-A7EA-3233838C424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66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52032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Retrieving Data from Users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1" dirty="0">
                <a:latin typeface="Arial" charset="0"/>
              </a:rPr>
              <a:t>Constraining User Input with Input Filters:</a:t>
            </a:r>
          </a:p>
          <a:p>
            <a:pPr lvl="1"/>
            <a:r>
              <a:rPr lang="en-US" sz="2200" dirty="0">
                <a:latin typeface="Arial" charset="0"/>
              </a:rPr>
              <a:t>Validating input after the user has entered something is one way to do this. However, a better way to avoid wasting the user</a:t>
            </a:r>
            <a:r>
              <a:rPr lang="ja-JP" altLang="en-US" sz="2200" dirty="0">
                <a:latin typeface="Arial" charset="0"/>
              </a:rPr>
              <a:t>’</a:t>
            </a:r>
            <a:r>
              <a:rPr lang="en-US" sz="2200" dirty="0">
                <a:latin typeface="Arial" charset="0"/>
              </a:rPr>
              <a:t>s time is to filter the input.</a:t>
            </a:r>
          </a:p>
          <a:p>
            <a:pPr lvl="1"/>
            <a:r>
              <a:rPr lang="en-US" sz="2200" dirty="0">
                <a:latin typeface="Arial" charset="0"/>
              </a:rPr>
              <a:t>The </a:t>
            </a:r>
            <a:r>
              <a:rPr lang="en-US" sz="2200" b="1" dirty="0" err="1">
                <a:latin typeface="Arial" charset="0"/>
              </a:rPr>
              <a:t>EditText</a:t>
            </a:r>
            <a:r>
              <a:rPr lang="en-US" sz="2200" dirty="0">
                <a:latin typeface="Arial" charset="0"/>
              </a:rPr>
              <a:t> control provides a way to set an </a:t>
            </a:r>
            <a:r>
              <a:rPr lang="en-US" sz="2200" b="1" dirty="0" err="1">
                <a:latin typeface="Arial" charset="0"/>
              </a:rPr>
              <a:t>InputFilter</a:t>
            </a:r>
            <a:r>
              <a:rPr lang="en-US" sz="2200" dirty="0">
                <a:latin typeface="Arial" charset="0"/>
              </a:rPr>
              <a:t> that does only this</a:t>
            </a:r>
          </a:p>
          <a:p>
            <a:r>
              <a:rPr lang="en-US" sz="2000" dirty="0">
                <a:latin typeface="Arial" charset="0"/>
              </a:rPr>
              <a:t>Here is an example of an </a:t>
            </a:r>
            <a:r>
              <a:rPr lang="en-US" sz="2000" dirty="0" err="1">
                <a:latin typeface="Arial" charset="0"/>
              </a:rPr>
              <a:t>EditText</a:t>
            </a:r>
            <a:r>
              <a:rPr lang="en-US" sz="2000" dirty="0">
                <a:latin typeface="Arial" charset="0"/>
              </a:rPr>
              <a:t> control with two </a:t>
            </a:r>
            <a:r>
              <a:rPr lang="en-US" sz="2000" b="1" dirty="0">
                <a:latin typeface="Arial" charset="0"/>
              </a:rPr>
              <a:t>built-in filters </a:t>
            </a:r>
            <a:r>
              <a:rPr lang="en-US" sz="2000" dirty="0">
                <a:latin typeface="Arial" charset="0"/>
              </a:rPr>
              <a:t>that might be appropriate for a two-letter state abbreviation: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final </a:t>
            </a:r>
            <a:r>
              <a:rPr lang="en-US" sz="2000" dirty="0" err="1">
                <a:latin typeface="Arial" charset="0"/>
              </a:rPr>
              <a:t>EditText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text_filtered</a:t>
            </a:r>
            <a:r>
              <a:rPr lang="en-US" sz="2000" dirty="0">
                <a:latin typeface="Arial" charset="0"/>
              </a:rPr>
              <a:t> =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(</a:t>
            </a:r>
            <a:r>
              <a:rPr lang="en-US" sz="2000" dirty="0" err="1">
                <a:latin typeface="Arial" charset="0"/>
              </a:rPr>
              <a:t>EditText</a:t>
            </a:r>
            <a:r>
              <a:rPr lang="en-US" sz="2000" dirty="0">
                <a:latin typeface="Arial" charset="0"/>
              </a:rPr>
              <a:t>) </a:t>
            </a:r>
            <a:r>
              <a:rPr lang="en-US" sz="2000" dirty="0" err="1">
                <a:latin typeface="Arial" charset="0"/>
              </a:rPr>
              <a:t>findViewById</a:t>
            </a:r>
            <a:r>
              <a:rPr lang="en-US" sz="2000" dirty="0">
                <a:latin typeface="Arial" charset="0"/>
              </a:rPr>
              <a:t>(</a:t>
            </a:r>
            <a:r>
              <a:rPr lang="en-US" sz="2000" dirty="0" err="1">
                <a:latin typeface="Arial" charset="0"/>
              </a:rPr>
              <a:t>R.id.input_filtered</a:t>
            </a:r>
            <a:r>
              <a:rPr lang="en-US" sz="2000" dirty="0">
                <a:latin typeface="Arial" charset="0"/>
              </a:rPr>
              <a:t>);</a:t>
            </a: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text_filtered.</a:t>
            </a:r>
            <a:r>
              <a:rPr lang="en-US" sz="2000" b="1" dirty="0" err="1">
                <a:latin typeface="Arial" charset="0"/>
              </a:rPr>
              <a:t>setFilters</a:t>
            </a:r>
            <a:r>
              <a:rPr lang="en-US" sz="2000" dirty="0">
                <a:latin typeface="Arial" charset="0"/>
              </a:rPr>
              <a:t>(new </a:t>
            </a:r>
            <a:r>
              <a:rPr lang="en-US" sz="2000" dirty="0" err="1">
                <a:latin typeface="Arial" charset="0"/>
              </a:rPr>
              <a:t>InputFilter</a:t>
            </a:r>
            <a:r>
              <a:rPr lang="en-US" sz="2000" dirty="0">
                <a:latin typeface="Arial" charset="0"/>
              </a:rPr>
              <a:t>[] {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new </a:t>
            </a:r>
            <a:r>
              <a:rPr lang="en-US" sz="2000" dirty="0" err="1">
                <a:latin typeface="Arial" charset="0"/>
              </a:rPr>
              <a:t>InputFilter.</a:t>
            </a:r>
            <a:r>
              <a:rPr lang="en-US" sz="2000" b="1" dirty="0" err="1">
                <a:latin typeface="Arial" charset="0"/>
              </a:rPr>
              <a:t>AllCaps</a:t>
            </a:r>
            <a:r>
              <a:rPr lang="en-US" sz="2000" b="1" dirty="0">
                <a:latin typeface="Arial" charset="0"/>
              </a:rPr>
              <a:t>()</a:t>
            </a:r>
            <a:r>
              <a:rPr lang="en-US" sz="2000" dirty="0">
                <a:latin typeface="Arial" charset="0"/>
              </a:rPr>
              <a:t>,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new </a:t>
            </a:r>
            <a:r>
              <a:rPr lang="en-US" sz="2000" dirty="0" err="1">
                <a:latin typeface="Arial" charset="0"/>
              </a:rPr>
              <a:t>InputFilter.</a:t>
            </a:r>
            <a:r>
              <a:rPr lang="en-US" sz="2000" b="1" dirty="0" err="1">
                <a:latin typeface="Arial" charset="0"/>
              </a:rPr>
              <a:t>LengthFilter</a:t>
            </a:r>
            <a:r>
              <a:rPr lang="en-US" sz="2000" b="1" dirty="0">
                <a:latin typeface="Arial" charset="0"/>
              </a:rPr>
              <a:t>(2)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});</a:t>
            </a:r>
            <a:endParaRPr lang="en-US" sz="2200" dirty="0">
              <a:latin typeface="Arial" charset="0"/>
            </a:endParaRPr>
          </a:p>
        </p:txBody>
      </p:sp>
      <p:sp>
        <p:nvSpPr>
          <p:cNvPr id="5124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E74AAF0-41B3-8245-8063-D809674CBCD5}" type="datetime1">
              <a:rPr lang="en-US">
                <a:solidFill>
                  <a:srgbClr val="339966"/>
                </a:solidFill>
              </a:rPr>
              <a:pPr eaLnBrk="1" hangingPunct="1"/>
              <a:t>12/8/2020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51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EA5B8CD-EF3F-1046-B03B-5B7702E07D31}" type="slidenum">
              <a:rPr lang="en-US">
                <a:solidFill>
                  <a:srgbClr val="339966"/>
                </a:solidFill>
              </a:rPr>
              <a:pPr eaLnBrk="1" hangingPunct="1"/>
              <a:t>67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0688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>
                <a:latin typeface="Arial" charset="0"/>
              </a:rPr>
              <a:t>EditText</a:t>
            </a:r>
            <a:r>
              <a:rPr lang="en-US" sz="3200" dirty="0">
                <a:latin typeface="Arial" charset="0"/>
              </a:rPr>
              <a:t> Field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text field allows the user to type text into your app. It can be either single line or multi-line. Touching a text field places the cursor and automatically displays the keyboard. In addition to typing, text fields allow for a variety of other activities, such as text selection (cut, copy, paste) and data look-up via auto-completion.</a:t>
            </a:r>
          </a:p>
          <a:p>
            <a:pPr lvl="1">
              <a:buNone/>
            </a:pPr>
            <a:r>
              <a:rPr lang="en-US" sz="1800" u="sng" dirty="0">
                <a:hlinkClick r:id="rId3"/>
              </a:rPr>
              <a:t>http://developer.android.com/guide/topics/ui/controls/text.html</a:t>
            </a:r>
            <a:endParaRPr lang="en-US" sz="1800" dirty="0">
              <a:latin typeface="Arial" charset="0"/>
            </a:endParaRPr>
          </a:p>
          <a:p>
            <a:r>
              <a:rPr lang="en-US" dirty="0" err="1"/>
              <a:t>LinearLayoutExample</a:t>
            </a:r>
            <a:r>
              <a:rPr lang="en-US" dirty="0"/>
              <a:t> from Week 4</a:t>
            </a:r>
          </a:p>
        </p:txBody>
      </p:sp>
    </p:spTree>
    <p:extLst>
      <p:ext uri="{BB962C8B-B14F-4D97-AF65-F5344CB8AC3E}">
        <p14:creationId xmlns:p14="http://schemas.microsoft.com/office/powerpoint/2010/main" val="17079621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charset="0"/>
              </a:rPr>
              <a:t>Giving Users Input Choices Using </a:t>
            </a:r>
            <a:r>
              <a:rPr lang="en-US" sz="2800" b="1" dirty="0">
                <a:latin typeface="Arial" charset="0"/>
              </a:rPr>
              <a:t>Spinner Controls</a:t>
            </a:r>
            <a:endParaRPr lang="en-US" sz="2800" dirty="0">
              <a:latin typeface="Arial" charset="0"/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>
                <a:latin typeface="Arial" charset="0"/>
              </a:rPr>
              <a:t>Limit the choices available for users to type:</a:t>
            </a:r>
          </a:p>
          <a:p>
            <a:pPr lvl="1"/>
            <a:r>
              <a:rPr lang="en-US" sz="2200" dirty="0">
                <a:latin typeface="Arial" charset="0"/>
              </a:rPr>
              <a:t>set the available choices in the layout definition by using the entries attribute with an array resource (specifically a string-array that is referenced as something such as @array/state-list):</a:t>
            </a:r>
          </a:p>
          <a:p>
            <a:r>
              <a:rPr lang="en-US" sz="2000" dirty="0">
                <a:latin typeface="Arial" charset="0"/>
              </a:rPr>
              <a:t>Here is an example of the XML layout definition for a Spinner control for choosing a color: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&lt;Spinner</a:t>
            </a: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android:id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@+id/Spinner01</a:t>
            </a:r>
            <a:r>
              <a:rPr lang="ja-JP" altLang="en-US" sz="2000" dirty="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android:layout_width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 err="1">
                <a:latin typeface="Arial" charset="0"/>
              </a:rPr>
              <a:t>wrap_content</a:t>
            </a:r>
            <a:r>
              <a:rPr lang="ja-JP" altLang="en-US" sz="2000" dirty="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android:layout_height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 err="1">
                <a:latin typeface="Arial" charset="0"/>
              </a:rPr>
              <a:t>wrap_content</a:t>
            </a:r>
            <a:r>
              <a:rPr lang="ja-JP" altLang="en-US" sz="2000" dirty="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android:entries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@array/colors</a:t>
            </a:r>
            <a:r>
              <a:rPr lang="ja-JP" altLang="en-US" sz="2000" dirty="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android:prompt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@string/</a:t>
            </a:r>
            <a:r>
              <a:rPr lang="en-US" sz="2000" dirty="0" err="1">
                <a:latin typeface="Arial" charset="0"/>
              </a:rPr>
              <a:t>spin_prompt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 /&gt;</a:t>
            </a:r>
          </a:p>
          <a:p>
            <a:endParaRPr lang="en-US" sz="2200" dirty="0">
              <a:latin typeface="Arial" charset="0"/>
            </a:endParaRPr>
          </a:p>
        </p:txBody>
      </p:sp>
      <p:sp>
        <p:nvSpPr>
          <p:cNvPr id="6148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588ADB0-91C3-5F4D-8338-80167BAF8A43}" type="datetime1">
              <a:rPr lang="en-US">
                <a:solidFill>
                  <a:srgbClr val="339966"/>
                </a:solidFill>
              </a:rPr>
              <a:pPr eaLnBrk="1" hangingPunct="1"/>
              <a:t>12/8/2020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61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E51092E-68E6-5E49-8CBC-2413D53C89C6}" type="slidenum">
              <a:rPr lang="en-US">
                <a:solidFill>
                  <a:srgbClr val="339966"/>
                </a:solidFill>
              </a:rPr>
              <a:pPr eaLnBrk="1" hangingPunct="1"/>
              <a:t>69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67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Setting Simple Resource Values</a:t>
            </a:r>
          </a:p>
        </p:txBody>
      </p:sp>
      <p:sp>
        <p:nvSpPr>
          <p:cNvPr id="6150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create: </a:t>
            </a:r>
          </a:p>
          <a:p>
            <a:pPr lvl="1"/>
            <a:r>
              <a:rPr lang="en-US" dirty="0"/>
              <a:t> A </a:t>
            </a:r>
            <a:r>
              <a:rPr lang="en-US" b="1" dirty="0"/>
              <a:t>String</a:t>
            </a:r>
            <a:r>
              <a:rPr lang="en-US" dirty="0"/>
              <a:t> resource named </a:t>
            </a:r>
            <a:r>
              <a:rPr lang="en-US" i="1" dirty="0">
                <a:solidFill>
                  <a:schemeClr val="tx1"/>
                </a:solidFill>
              </a:rPr>
              <a:t>hello</a:t>
            </a:r>
            <a:r>
              <a:rPr lang="en-US" dirty="0"/>
              <a:t> with a value of “Using Android Resources”</a:t>
            </a:r>
          </a:p>
          <a:p>
            <a:pPr lvl="1"/>
            <a:r>
              <a:rPr lang="en-US" dirty="0"/>
              <a:t> A </a:t>
            </a:r>
            <a:r>
              <a:rPr lang="en-US" b="1" dirty="0"/>
              <a:t>String</a:t>
            </a:r>
            <a:r>
              <a:rPr lang="en-US" dirty="0"/>
              <a:t> resource named </a:t>
            </a:r>
            <a:r>
              <a:rPr lang="en-US" i="1" dirty="0">
                <a:solidFill>
                  <a:schemeClr val="tx1"/>
                </a:solidFill>
              </a:rPr>
              <a:t>display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with a value of “Demonstrating Font and Color!”</a:t>
            </a:r>
          </a:p>
          <a:p>
            <a:pPr lvl="1"/>
            <a:r>
              <a:rPr lang="en-US" dirty="0"/>
              <a:t>A </a:t>
            </a:r>
            <a:r>
              <a:rPr lang="en-US" b="1" dirty="0">
                <a:solidFill>
                  <a:schemeClr val="tx1"/>
                </a:solidFill>
              </a:rPr>
              <a:t>color</a:t>
            </a:r>
            <a:r>
              <a:rPr lang="en-US" dirty="0"/>
              <a:t> resource named </a:t>
            </a:r>
            <a:r>
              <a:rPr lang="en-US" i="1" dirty="0" err="1">
                <a:solidFill>
                  <a:schemeClr val="tx1"/>
                </a:solidFill>
              </a:rPr>
              <a:t>prettyTextColor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with a value of #ff0000</a:t>
            </a:r>
          </a:p>
          <a:p>
            <a:pPr lvl="1"/>
            <a:r>
              <a:rPr lang="en-US" dirty="0"/>
              <a:t>A </a:t>
            </a:r>
            <a:r>
              <a:rPr lang="en-US" b="1" dirty="0">
                <a:solidFill>
                  <a:schemeClr val="tx1"/>
                </a:solidFill>
              </a:rPr>
              <a:t>dimension</a:t>
            </a:r>
            <a:r>
              <a:rPr lang="en-US" dirty="0"/>
              <a:t> resource named </a:t>
            </a:r>
            <a:r>
              <a:rPr lang="en-US" i="1" dirty="0" err="1">
                <a:solidFill>
                  <a:schemeClr val="tx1"/>
                </a:solidFill>
              </a:rPr>
              <a:t>textPointSize</a:t>
            </a:r>
            <a:r>
              <a:rPr lang="en-US" dirty="0"/>
              <a:t> with a value of 14pt</a:t>
            </a:r>
          </a:p>
          <a:p>
            <a:pPr lvl="1"/>
            <a:r>
              <a:rPr lang="en-US" dirty="0"/>
              <a:t>A </a:t>
            </a:r>
            <a:r>
              <a:rPr lang="en-US" b="1" dirty="0" err="1">
                <a:solidFill>
                  <a:schemeClr val="tx1"/>
                </a:solidFill>
              </a:rPr>
              <a:t>drawable</a:t>
            </a:r>
            <a:r>
              <a:rPr lang="en-US" dirty="0"/>
              <a:t> resource named </a:t>
            </a:r>
            <a:r>
              <a:rPr lang="en-US" i="1" dirty="0" err="1">
                <a:solidFill>
                  <a:schemeClr val="tx1"/>
                </a:solidFill>
              </a:rPr>
              <a:t>redDrawable</a:t>
            </a:r>
            <a:r>
              <a:rPr lang="en-US" dirty="0"/>
              <a:t> with a value of #F00</a:t>
            </a:r>
          </a:p>
        </p:txBody>
      </p:sp>
      <p:sp>
        <p:nvSpPr>
          <p:cNvPr id="6147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87441B8F-38AB-43F9-8B1E-A41B8B6E93F3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614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FC02746-DA9C-4ACA-8235-44F49C8A750E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>
                <a:latin typeface="Arial" charset="0"/>
              </a:rPr>
              <a:t>Giving Users Input Choices Using </a:t>
            </a:r>
            <a:r>
              <a:rPr lang="en-US" sz="4000" b="1">
                <a:latin typeface="Arial" charset="0"/>
              </a:rPr>
              <a:t>Spinner Controls</a:t>
            </a:r>
            <a:endParaRPr lang="en-US" sz="4000">
              <a:latin typeface="Arial" charset="0"/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1900">
                <a:latin typeface="Arial" charset="0"/>
              </a:rPr>
              <a:t>Retrieve the selected View and extract the text directly:</a:t>
            </a:r>
          </a:p>
          <a:p>
            <a:pPr>
              <a:buFont typeface="Wingdings" charset="0"/>
              <a:buNone/>
            </a:pPr>
            <a:r>
              <a:rPr lang="en-US" sz="1900">
                <a:latin typeface="Arial" charset="0"/>
              </a:rPr>
              <a:t>final Spinner spin = (Spinner) findViewById(R.id.Spinner01);</a:t>
            </a:r>
          </a:p>
          <a:p>
            <a:pPr>
              <a:buFont typeface="Wingdings" charset="0"/>
              <a:buNone/>
            </a:pPr>
            <a:r>
              <a:rPr lang="en-US" sz="1900">
                <a:latin typeface="Arial" charset="0"/>
              </a:rPr>
              <a:t>TextView text_sel = (TextView)spin. getSelectedView();</a:t>
            </a:r>
          </a:p>
          <a:p>
            <a:pPr>
              <a:buFont typeface="Wingdings" charset="0"/>
              <a:buNone/>
            </a:pPr>
            <a:r>
              <a:rPr lang="en-US" sz="1900">
                <a:latin typeface="Arial" charset="0"/>
              </a:rPr>
              <a:t>String selected_text = text_sel.getText();</a:t>
            </a:r>
          </a:p>
          <a:p>
            <a:pPr>
              <a:buFont typeface="Wingdings" charset="0"/>
              <a:buNone/>
            </a:pPr>
            <a:endParaRPr lang="en-US" sz="1900">
              <a:latin typeface="Arial" charset="0"/>
            </a:endParaRPr>
          </a:p>
          <a:p>
            <a:r>
              <a:rPr lang="en-US" sz="1900"/>
              <a:t>Let’s do the Spinner Example, download the document Spinner Example from Week 4 and follow the steps.</a:t>
            </a:r>
          </a:p>
          <a:p>
            <a:r>
              <a:rPr lang="en-US" sz="1900"/>
              <a:t>Be careful when you copy and paste, pay attention to classes!.</a:t>
            </a:r>
          </a:p>
          <a:p>
            <a:pPr>
              <a:buFont typeface="Wingdings" charset="0"/>
              <a:buNone/>
            </a:pPr>
            <a:endParaRPr lang="en-US" sz="1900">
              <a:latin typeface="Arial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9" r="2" b="5181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Date Placeholder 3"/>
          <p:cNvSpPr>
            <a:spLocks noGrp="1"/>
          </p:cNvSpPr>
          <p:nvPr>
            <p:ph type="dt" sz="quarter" idx="10"/>
          </p:nvPr>
        </p:nvSpPr>
        <p:spPr>
          <a:xfrm>
            <a:off x="838200" y="6356350"/>
            <a:ext cx="2743200" cy="365125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89624CFF-7D8E-4944-82B0-219F7DBA42A6}" type="datetime1">
              <a:rPr lang="en-US"/>
              <a:pPr eaLnBrk="1" hangingPunct="1">
                <a:spcAft>
                  <a:spcPts val="600"/>
                </a:spcAft>
              </a:pPr>
              <a:t>12/8/2020</a:t>
            </a:fld>
            <a:endParaRPr lang="en-US"/>
          </a:p>
        </p:txBody>
      </p:sp>
      <p:sp>
        <p:nvSpPr>
          <p:cNvPr id="717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0B0991AC-5C63-ED46-BE10-63608F2C5DF8}" type="slidenum">
              <a:rPr lang="en-US"/>
              <a:pPr eaLnBrk="1" hangingPunct="1">
                <a:spcAft>
                  <a:spcPts val="600"/>
                </a:spcAft>
              </a:pPr>
              <a:t>70</a:t>
            </a:fld>
            <a:endParaRPr lang="en-US"/>
          </a:p>
        </p:txBody>
      </p:sp>
      <p:sp>
        <p:nvSpPr>
          <p:cNvPr id="7176" name="TextBox 7"/>
          <p:cNvSpPr txBox="1">
            <a:spLocks noChangeArrowheads="1"/>
          </p:cNvSpPr>
          <p:nvPr/>
        </p:nvSpPr>
        <p:spPr bwMode="auto">
          <a:xfrm>
            <a:off x="7556409" y="5571897"/>
            <a:ext cx="3995928" cy="55718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  <a:latin typeface="+mn-lt"/>
                <a:ea typeface="+mn-ea"/>
              </a:rPr>
              <a:t>Filtering choices with a </a:t>
            </a:r>
            <a:r>
              <a:rPr lang="en-US" sz="1300" b="1">
                <a:solidFill>
                  <a:srgbClr val="FFFFFF"/>
                </a:solidFill>
                <a:latin typeface="+mn-lt"/>
                <a:ea typeface="+mn-ea"/>
              </a:rPr>
              <a:t>spinner </a:t>
            </a:r>
            <a:r>
              <a:rPr lang="en-US" sz="1300">
                <a:solidFill>
                  <a:srgbClr val="FFFFFF"/>
                </a:solidFill>
                <a:latin typeface="+mn-lt"/>
                <a:ea typeface="+mn-ea"/>
              </a:rPr>
              <a:t>control</a:t>
            </a:r>
          </a:p>
          <a:p>
            <a:pPr algn="ctr" eaLnBrk="1" hangingPunct="1">
              <a:spcAft>
                <a:spcPts val="600"/>
              </a:spcAft>
            </a:pPr>
            <a:endParaRPr lang="en-US" sz="130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93122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Using ImageButton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9448800" cy="48768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An </a:t>
            </a:r>
            <a:r>
              <a:rPr lang="en-US" b="1" dirty="0" err="1">
                <a:latin typeface="Arial" charset="0"/>
              </a:rPr>
              <a:t>ImageButton</a:t>
            </a:r>
            <a:r>
              <a:rPr lang="en-US" dirty="0">
                <a:latin typeface="Arial" charset="0"/>
              </a:rPr>
              <a:t> is, for most purposes, almost exactly like a basic button. </a:t>
            </a:r>
          </a:p>
          <a:p>
            <a:pPr lvl="1"/>
            <a:r>
              <a:rPr lang="en-US" dirty="0">
                <a:latin typeface="Arial" charset="0"/>
              </a:rPr>
              <a:t>Click actions are handled in the same way.</a:t>
            </a:r>
          </a:p>
          <a:p>
            <a:r>
              <a:rPr lang="en-US" sz="2400" dirty="0">
                <a:latin typeface="Arial" charset="0"/>
              </a:rPr>
              <a:t>The primary difference is that you can set its </a:t>
            </a:r>
            <a:r>
              <a:rPr lang="en-US" sz="2400" b="1" dirty="0" err="1">
                <a:latin typeface="Arial" charset="0"/>
              </a:rPr>
              <a:t>src</a:t>
            </a:r>
            <a:r>
              <a:rPr lang="en-US" sz="2400" b="1" dirty="0">
                <a:latin typeface="Arial" charset="0"/>
              </a:rPr>
              <a:t> attribute to be an image</a:t>
            </a:r>
            <a:r>
              <a:rPr lang="en-US" sz="2400" dirty="0">
                <a:latin typeface="Arial" charset="0"/>
              </a:rPr>
              <a:t>. </a:t>
            </a:r>
          </a:p>
          <a:p>
            <a:r>
              <a:rPr lang="en-US" sz="2400" dirty="0">
                <a:latin typeface="Arial" charset="0"/>
              </a:rPr>
              <a:t>Here is an example of an </a:t>
            </a:r>
            <a:r>
              <a:rPr lang="en-US" sz="2400" dirty="0" err="1">
                <a:latin typeface="Arial" charset="0"/>
              </a:rPr>
              <a:t>ImageButton</a:t>
            </a:r>
            <a:r>
              <a:rPr lang="en-US" sz="2400" dirty="0">
                <a:latin typeface="Arial" charset="0"/>
              </a:rPr>
              <a:t> definition in an XML layout resource file: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Arial" charset="0"/>
              </a:rPr>
              <a:t>&lt;</a:t>
            </a:r>
            <a:r>
              <a:rPr lang="en-US" dirty="0" err="1">
                <a:latin typeface="Arial" charset="0"/>
              </a:rPr>
              <a:t>ImageButton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android:layout_width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 err="1">
                <a:latin typeface="Arial" charset="0"/>
              </a:rPr>
              <a:t>wrap_content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android:layout_height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 err="1">
                <a:latin typeface="Arial" charset="0"/>
              </a:rPr>
              <a:t>wrap_content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android:id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@+id/</a:t>
            </a:r>
            <a:r>
              <a:rPr lang="en-US" dirty="0" err="1">
                <a:latin typeface="Arial" charset="0"/>
              </a:rPr>
              <a:t>image_button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android:src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@</a:t>
            </a:r>
            <a:r>
              <a:rPr lang="en-US" dirty="0" err="1">
                <a:latin typeface="Arial" charset="0"/>
              </a:rPr>
              <a:t>drawable</a:t>
            </a:r>
            <a:r>
              <a:rPr lang="en-US" dirty="0">
                <a:latin typeface="Arial" charset="0"/>
              </a:rPr>
              <a:t>/droid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/&gt;</a:t>
            </a:r>
          </a:p>
          <a:p>
            <a:pPr>
              <a:buFont typeface="Wingdings" charset="0"/>
              <a:buNone/>
            </a:pPr>
            <a:endParaRPr lang="en-US" sz="1800" dirty="0">
              <a:latin typeface="Arial" charset="0"/>
            </a:endParaRPr>
          </a:p>
        </p:txBody>
      </p:sp>
      <p:sp>
        <p:nvSpPr>
          <p:cNvPr id="819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41722C1-5302-7749-BCFA-09141FBD5FED}" type="datetime1">
              <a:rPr lang="en-US">
                <a:solidFill>
                  <a:srgbClr val="339966"/>
                </a:solidFill>
              </a:rPr>
              <a:pPr eaLnBrk="1" hangingPunct="1"/>
              <a:t>12/8/2020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81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D43AB77-037E-EC4F-A017-A6759F4AF05D}" type="slidenum">
              <a:rPr lang="en-US">
                <a:solidFill>
                  <a:srgbClr val="339966"/>
                </a:solidFill>
              </a:rPr>
              <a:pPr eaLnBrk="1" hangingPunct="1"/>
              <a:t>71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7831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Using Check Boxes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9448800" cy="4648200"/>
          </a:xfrm>
        </p:spPr>
        <p:txBody>
          <a:bodyPr/>
          <a:lstStyle/>
          <a:p>
            <a:r>
              <a:rPr lang="en-US" sz="2400" dirty="0">
                <a:latin typeface="Arial" charset="0"/>
              </a:rPr>
              <a:t>The Android check box contains a </a:t>
            </a:r>
            <a:r>
              <a:rPr lang="en-US" sz="2400" b="1" dirty="0">
                <a:latin typeface="Arial" charset="0"/>
              </a:rPr>
              <a:t>text</a:t>
            </a:r>
            <a:r>
              <a:rPr lang="en-US" sz="2400" dirty="0">
                <a:latin typeface="Arial" charset="0"/>
              </a:rPr>
              <a:t> attribute that appears to the side of the check box.</a:t>
            </a:r>
          </a:p>
          <a:p>
            <a:r>
              <a:rPr lang="en-US" sz="2400" dirty="0">
                <a:latin typeface="Arial" charset="0"/>
              </a:rPr>
              <a:t>This is used in a similar way to the label of a basic button. </a:t>
            </a:r>
          </a:p>
          <a:p>
            <a:pPr lvl="1"/>
            <a:r>
              <a:rPr lang="en-US" dirty="0">
                <a:latin typeface="Arial" charset="0"/>
              </a:rPr>
              <a:t>In fact, it</a:t>
            </a:r>
            <a:r>
              <a:rPr lang="ja-JP" altLang="en-US" dirty="0">
                <a:latin typeface="Arial" charset="0"/>
              </a:rPr>
              <a:t>’</a:t>
            </a:r>
            <a:r>
              <a:rPr lang="en-US" dirty="0">
                <a:latin typeface="Arial" charset="0"/>
              </a:rPr>
              <a:t>s basically a </a:t>
            </a:r>
            <a:r>
              <a:rPr lang="en-US" dirty="0" err="1">
                <a:latin typeface="Arial" charset="0"/>
              </a:rPr>
              <a:t>TextView</a:t>
            </a:r>
            <a:r>
              <a:rPr lang="en-US" dirty="0">
                <a:latin typeface="Arial" charset="0"/>
              </a:rPr>
              <a:t> next to the button.</a:t>
            </a:r>
          </a:p>
          <a:p>
            <a:r>
              <a:rPr lang="en-US" sz="2400" dirty="0">
                <a:latin typeface="Arial" charset="0"/>
              </a:rPr>
              <a:t>Here</a:t>
            </a:r>
            <a:r>
              <a:rPr lang="ja-JP" altLang="en-US" sz="2400" dirty="0">
                <a:latin typeface="Arial" charset="0"/>
              </a:rPr>
              <a:t>’</a:t>
            </a:r>
            <a:r>
              <a:rPr lang="en-US" sz="2400" dirty="0">
                <a:latin typeface="Arial" charset="0"/>
              </a:rPr>
              <a:t>s an XML layout resource definition for a </a:t>
            </a:r>
            <a:r>
              <a:rPr lang="en-US" sz="2400" dirty="0" err="1">
                <a:latin typeface="Arial" charset="0"/>
              </a:rPr>
              <a:t>CheckBox</a:t>
            </a:r>
            <a:r>
              <a:rPr lang="en-US" sz="2400" dirty="0">
                <a:latin typeface="Arial" charset="0"/>
              </a:rPr>
              <a:t> control: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Arial" charset="0"/>
              </a:rPr>
              <a:t>&lt;</a:t>
            </a:r>
            <a:r>
              <a:rPr lang="en-US" dirty="0" err="1">
                <a:latin typeface="Arial" charset="0"/>
              </a:rPr>
              <a:t>CheckBox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android:id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@+id/checkbox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android:layout_width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 err="1">
                <a:latin typeface="Arial" charset="0"/>
              </a:rPr>
              <a:t>wrap_content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android:layout_height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 err="1">
                <a:latin typeface="Arial" charset="0"/>
              </a:rPr>
              <a:t>wrap_content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android:text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Check me?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/&gt;</a:t>
            </a:r>
          </a:p>
        </p:txBody>
      </p:sp>
      <p:sp>
        <p:nvSpPr>
          <p:cNvPr id="922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331AC42-F81B-AA43-B6D7-E3E2F0F3BA56}" type="datetime1">
              <a:rPr lang="en-US">
                <a:solidFill>
                  <a:srgbClr val="339966"/>
                </a:solidFill>
              </a:rPr>
              <a:pPr eaLnBrk="1" hangingPunct="1"/>
              <a:t>12/8/2020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92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FE601CC-0E07-B246-9167-764F8DB41237}" type="slidenum">
              <a:rPr lang="en-US">
                <a:solidFill>
                  <a:srgbClr val="339966"/>
                </a:solidFill>
              </a:rPr>
              <a:pPr eaLnBrk="1" hangingPunct="1"/>
              <a:t>72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7366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Using Check Boxes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following example shows how to check for the state of the button programmatically and change the text label to reflect the change: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final </a:t>
            </a:r>
            <a:r>
              <a:rPr lang="en-US" sz="2000" dirty="0" err="1">
                <a:latin typeface="Arial" charset="0"/>
              </a:rPr>
              <a:t>CheckBox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check_button</a:t>
            </a:r>
            <a:r>
              <a:rPr lang="en-US" sz="2000" dirty="0">
                <a:latin typeface="Arial" charset="0"/>
              </a:rPr>
              <a:t> = (</a:t>
            </a:r>
            <a:r>
              <a:rPr lang="en-US" sz="2000" dirty="0" err="1">
                <a:latin typeface="Arial" charset="0"/>
              </a:rPr>
              <a:t>CheckBox</a:t>
            </a:r>
            <a:r>
              <a:rPr lang="en-US" sz="2000" dirty="0">
                <a:latin typeface="Arial" charset="0"/>
              </a:rPr>
              <a:t>) </a:t>
            </a:r>
            <a:r>
              <a:rPr lang="en-US" sz="2000" dirty="0" err="1">
                <a:latin typeface="Arial" charset="0"/>
              </a:rPr>
              <a:t>findViewById</a:t>
            </a:r>
            <a:r>
              <a:rPr lang="en-US" sz="2000" dirty="0">
                <a:latin typeface="Arial" charset="0"/>
              </a:rPr>
              <a:t>(</a:t>
            </a:r>
            <a:r>
              <a:rPr lang="en-US" sz="2000" dirty="0" err="1">
                <a:latin typeface="Arial" charset="0"/>
              </a:rPr>
              <a:t>R.id.checkbox</a:t>
            </a:r>
            <a:r>
              <a:rPr lang="en-US" sz="2000" dirty="0">
                <a:latin typeface="Arial" charset="0"/>
              </a:rPr>
              <a:t>);</a:t>
            </a: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check_button.setOnClickListener</a:t>
            </a:r>
            <a:r>
              <a:rPr lang="en-US" sz="2000" dirty="0">
                <a:latin typeface="Arial" charset="0"/>
              </a:rPr>
              <a:t>(new </a:t>
            </a:r>
            <a:r>
              <a:rPr lang="en-US" sz="2000" dirty="0" err="1">
                <a:latin typeface="Arial" charset="0"/>
              </a:rPr>
              <a:t>View.OnClickListener</a:t>
            </a:r>
            <a:r>
              <a:rPr lang="en-US" sz="2000" dirty="0">
                <a:latin typeface="Arial" charset="0"/>
              </a:rPr>
              <a:t>() {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public void </a:t>
            </a:r>
            <a:r>
              <a:rPr lang="en-US" sz="2000" dirty="0" err="1">
                <a:latin typeface="Arial" charset="0"/>
              </a:rPr>
              <a:t>onClick</a:t>
            </a:r>
            <a:r>
              <a:rPr lang="en-US" sz="2000" dirty="0">
                <a:latin typeface="Arial" charset="0"/>
              </a:rPr>
              <a:t> (View v) {</a:t>
            </a: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TextView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tv</a:t>
            </a:r>
            <a:r>
              <a:rPr lang="en-US" sz="2000" dirty="0">
                <a:latin typeface="Arial" charset="0"/>
              </a:rPr>
              <a:t> = (</a:t>
            </a:r>
            <a:r>
              <a:rPr lang="en-US" sz="2000" dirty="0" err="1">
                <a:latin typeface="Arial" charset="0"/>
              </a:rPr>
              <a:t>TextView</a:t>
            </a:r>
            <a:r>
              <a:rPr lang="en-US" sz="2000" dirty="0">
                <a:latin typeface="Arial" charset="0"/>
              </a:rPr>
              <a:t>)</a:t>
            </a:r>
            <a:r>
              <a:rPr lang="en-US" sz="2000" dirty="0" err="1">
                <a:latin typeface="Arial" charset="0"/>
              </a:rPr>
              <a:t>findViewById</a:t>
            </a:r>
            <a:r>
              <a:rPr lang="en-US" sz="2000" dirty="0">
                <a:latin typeface="Arial" charset="0"/>
              </a:rPr>
              <a:t>(</a:t>
            </a:r>
            <a:r>
              <a:rPr lang="en-US" sz="2000" dirty="0" err="1">
                <a:latin typeface="Arial" charset="0"/>
              </a:rPr>
              <a:t>R.id.checkbox</a:t>
            </a:r>
            <a:r>
              <a:rPr lang="en-US" sz="2000" dirty="0">
                <a:latin typeface="Arial" charset="0"/>
              </a:rPr>
              <a:t>);</a:t>
            </a: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tv.setText</a:t>
            </a:r>
            <a:r>
              <a:rPr lang="en-US" sz="2000" dirty="0">
                <a:latin typeface="Arial" charset="0"/>
              </a:rPr>
              <a:t>(</a:t>
            </a:r>
            <a:r>
              <a:rPr lang="en-US" sz="2000" dirty="0" err="1">
                <a:latin typeface="Arial" charset="0"/>
              </a:rPr>
              <a:t>check_button.isChecked</a:t>
            </a:r>
            <a:r>
              <a:rPr lang="en-US" sz="2000" dirty="0">
                <a:latin typeface="Arial" charset="0"/>
              </a:rPr>
              <a:t>() ?</a:t>
            </a:r>
          </a:p>
          <a:p>
            <a:pPr lvl="1">
              <a:buFont typeface="Wingdings" charset="0"/>
              <a:buNone/>
            </a:pPr>
            <a:r>
              <a:rPr lang="ja-JP" altLang="en-US" sz="2000" dirty="0">
                <a:latin typeface="Arial" charset="0"/>
              </a:rPr>
              <a:t>“</a:t>
            </a:r>
            <a:r>
              <a:rPr lang="en-US" sz="2000" dirty="0">
                <a:latin typeface="Arial" charset="0"/>
              </a:rPr>
              <a:t>This option is checked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 :</a:t>
            </a:r>
          </a:p>
          <a:p>
            <a:pPr lvl="1">
              <a:buFont typeface="Wingdings" charset="0"/>
              <a:buNone/>
            </a:pPr>
            <a:r>
              <a:rPr lang="ja-JP" altLang="en-US" sz="2000" dirty="0">
                <a:latin typeface="Arial" charset="0"/>
              </a:rPr>
              <a:t>“</a:t>
            </a:r>
            <a:r>
              <a:rPr lang="en-US" sz="2000" dirty="0">
                <a:latin typeface="Arial" charset="0"/>
              </a:rPr>
              <a:t>This option is not checked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);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}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});</a:t>
            </a:r>
          </a:p>
        </p:txBody>
      </p:sp>
      <p:sp>
        <p:nvSpPr>
          <p:cNvPr id="1024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083AACB-1DEB-E449-8596-5936AEF682CE}" type="datetime1">
              <a:rPr lang="en-US">
                <a:solidFill>
                  <a:srgbClr val="339966"/>
                </a:solidFill>
              </a:rPr>
              <a:pPr eaLnBrk="1" hangingPunct="1"/>
              <a:t>12/8/2020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02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D8AD60D-3160-FB41-8177-5D0CA7933848}" type="slidenum">
              <a:rPr lang="en-US">
                <a:solidFill>
                  <a:srgbClr val="339966"/>
                </a:solidFill>
              </a:rPr>
              <a:pPr eaLnBrk="1" hangingPunct="1"/>
              <a:t>73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7670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Toggle buttons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>
                <a:latin typeface="Arial" charset="0"/>
              </a:rPr>
              <a:t>A </a:t>
            </a:r>
            <a:r>
              <a:rPr lang="en-US" sz="2200" b="1">
                <a:latin typeface="Arial" charset="0"/>
              </a:rPr>
              <a:t>Toggle</a:t>
            </a:r>
            <a:r>
              <a:rPr lang="en-US" sz="2200">
                <a:latin typeface="Arial" charset="0"/>
              </a:rPr>
              <a:t> Button is similar to a check box in behavior but is usually used to show or alter the </a:t>
            </a:r>
            <a:r>
              <a:rPr lang="en-US" sz="2200" b="1">
                <a:latin typeface="Arial" charset="0"/>
              </a:rPr>
              <a:t>on </a:t>
            </a:r>
            <a:r>
              <a:rPr lang="en-US" sz="2200">
                <a:latin typeface="Arial" charset="0"/>
              </a:rPr>
              <a:t>or</a:t>
            </a:r>
            <a:r>
              <a:rPr lang="en-US" sz="2200" b="1">
                <a:latin typeface="Arial" charset="0"/>
              </a:rPr>
              <a:t> off state</a:t>
            </a:r>
            <a:r>
              <a:rPr lang="en-US" sz="2200">
                <a:latin typeface="Arial" charset="0"/>
              </a:rPr>
              <a:t> of something. Like the CheckBox, it has a state (checked or not).</a:t>
            </a:r>
          </a:p>
          <a:p>
            <a:r>
              <a:rPr lang="en-US" sz="2200">
                <a:latin typeface="Arial" charset="0"/>
              </a:rPr>
              <a:t>Unlike the CheckBox, it does not show text next to it. Instead, it </a:t>
            </a:r>
            <a:r>
              <a:rPr lang="en-US" sz="2200" b="1">
                <a:latin typeface="Arial" charset="0"/>
              </a:rPr>
              <a:t>has two text fields</a:t>
            </a:r>
            <a:r>
              <a:rPr lang="en-US" sz="2200">
                <a:latin typeface="Arial" charset="0"/>
              </a:rPr>
              <a:t>.</a:t>
            </a:r>
          </a:p>
          <a:p>
            <a:pPr lvl="1"/>
            <a:r>
              <a:rPr lang="en-US" sz="2200">
                <a:latin typeface="Arial" charset="0"/>
              </a:rPr>
              <a:t>The first attribute is </a:t>
            </a:r>
            <a:r>
              <a:rPr lang="en-US" sz="2200" b="1">
                <a:latin typeface="Arial" charset="0"/>
              </a:rPr>
              <a:t>textOn</a:t>
            </a:r>
            <a:r>
              <a:rPr lang="en-US" sz="2200">
                <a:latin typeface="Arial" charset="0"/>
              </a:rPr>
              <a:t>, which is the text that displays on the button when its checked state is on.</a:t>
            </a:r>
          </a:p>
          <a:p>
            <a:pPr lvl="1"/>
            <a:r>
              <a:rPr lang="en-US" sz="2200">
                <a:latin typeface="Arial" charset="0"/>
              </a:rPr>
              <a:t>The second attribute is </a:t>
            </a:r>
            <a:r>
              <a:rPr lang="en-US" sz="2200" b="1">
                <a:latin typeface="Arial" charset="0"/>
              </a:rPr>
              <a:t>textOff</a:t>
            </a:r>
            <a:r>
              <a:rPr lang="en-US" sz="2200">
                <a:latin typeface="Arial" charset="0"/>
              </a:rPr>
              <a:t>, which is the text that displays on the button when its checked state is off.</a:t>
            </a:r>
          </a:p>
        </p:txBody>
      </p:sp>
      <p:sp>
        <p:nvSpPr>
          <p:cNvPr id="1126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C7F70CD-EFD3-6D4A-9784-7170F9028699}" type="datetime1">
              <a:rPr lang="en-US">
                <a:solidFill>
                  <a:srgbClr val="339966"/>
                </a:solidFill>
              </a:rPr>
              <a:pPr eaLnBrk="1" hangingPunct="1"/>
              <a:t>12/8/2020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12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321FA71-4090-F648-9D70-DE527E479774}" type="slidenum">
              <a:rPr lang="en-US">
                <a:solidFill>
                  <a:srgbClr val="339966"/>
                </a:solidFill>
              </a:rPr>
              <a:pPr eaLnBrk="1" hangingPunct="1"/>
              <a:t>74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676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Toggle buttons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 charset="0"/>
              </a:rPr>
              <a:t>The following layout code shows a definition for a toggle button that shows </a:t>
            </a:r>
            <a:r>
              <a:rPr lang="ja-JP" altLang="en-US" sz="2400" dirty="0">
                <a:latin typeface="Arial" charset="0"/>
              </a:rPr>
              <a:t>“</a:t>
            </a:r>
            <a:r>
              <a:rPr lang="en-US" sz="2400" dirty="0">
                <a:latin typeface="Arial" charset="0"/>
              </a:rPr>
              <a:t>Enabled</a:t>
            </a:r>
            <a:r>
              <a:rPr lang="ja-JP" altLang="en-US" sz="2400" dirty="0">
                <a:latin typeface="Arial" charset="0"/>
              </a:rPr>
              <a:t>”</a:t>
            </a:r>
            <a:r>
              <a:rPr lang="en-US" sz="2400" dirty="0">
                <a:latin typeface="Arial" charset="0"/>
              </a:rPr>
              <a:t> or </a:t>
            </a:r>
            <a:r>
              <a:rPr lang="ja-JP" altLang="en-US" sz="2400" dirty="0">
                <a:latin typeface="Arial" charset="0"/>
              </a:rPr>
              <a:t>“</a:t>
            </a:r>
            <a:r>
              <a:rPr lang="en-US" sz="2400" dirty="0">
                <a:latin typeface="Arial" charset="0"/>
              </a:rPr>
              <a:t>Disabled</a:t>
            </a:r>
            <a:r>
              <a:rPr lang="ja-JP" altLang="en-US" sz="2400" dirty="0">
                <a:latin typeface="Arial" charset="0"/>
              </a:rPr>
              <a:t>”</a:t>
            </a:r>
            <a:r>
              <a:rPr lang="en-US" sz="2400" dirty="0">
                <a:latin typeface="Arial" charset="0"/>
              </a:rPr>
              <a:t> based on the state of the button: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Arial" charset="0"/>
              </a:rPr>
              <a:t>&lt;</a:t>
            </a:r>
            <a:r>
              <a:rPr lang="en-US" dirty="0" err="1">
                <a:latin typeface="Arial" charset="0"/>
              </a:rPr>
              <a:t>ToggleButton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android:id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@+id/</a:t>
            </a:r>
            <a:r>
              <a:rPr lang="en-US" dirty="0" err="1">
                <a:latin typeface="Arial" charset="0"/>
              </a:rPr>
              <a:t>toggle_button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android:layout_width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 err="1">
                <a:latin typeface="Arial" charset="0"/>
              </a:rPr>
              <a:t>wrap_content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android:layout_height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 err="1">
                <a:latin typeface="Arial" charset="0"/>
              </a:rPr>
              <a:t>wrap_content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android:text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Toggle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android:textOff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OFF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android:textOn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ON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/&gt;</a:t>
            </a:r>
          </a:p>
        </p:txBody>
      </p:sp>
      <p:sp>
        <p:nvSpPr>
          <p:cNvPr id="1229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F6C0704-56D9-1C42-AE17-41CB4FF660C3}" type="datetime1">
              <a:rPr lang="en-US">
                <a:solidFill>
                  <a:srgbClr val="339966"/>
                </a:solidFill>
              </a:rPr>
              <a:pPr eaLnBrk="1" hangingPunct="1"/>
              <a:t>12/8/2020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22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B8BEEB7-2581-9B45-B72B-F2F547A9127A}" type="slidenum">
              <a:rPr lang="en-US">
                <a:solidFill>
                  <a:srgbClr val="339966"/>
                </a:solidFill>
              </a:rPr>
              <a:pPr eaLnBrk="1" hangingPunct="1"/>
              <a:t>75</a:t>
            </a:fld>
            <a:endParaRPr lang="en-US">
              <a:solidFill>
                <a:srgbClr val="339966"/>
              </a:solidFill>
            </a:endParaRPr>
          </a:p>
        </p:txBody>
      </p:sp>
      <p:pic>
        <p:nvPicPr>
          <p:cNvPr id="2" name="Picture 1" descr="Screen Shot 2015-09-23 at 9.31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819" y="4610100"/>
            <a:ext cx="21590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785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Toggle buttons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896600" cy="4724400"/>
          </a:xfrm>
        </p:spPr>
        <p:txBody>
          <a:bodyPr/>
          <a:lstStyle/>
          <a:p>
            <a:r>
              <a:rPr lang="en-CA" sz="2000" dirty="0"/>
              <a:t>To detect when the user activates the button or switch, create an </a:t>
            </a:r>
            <a:r>
              <a:rPr lang="en-CA" sz="2000" dirty="0" err="1">
                <a:hlinkClick r:id="rId2"/>
              </a:rPr>
              <a:t>CompoundButton.OnCheckedChangeListener</a:t>
            </a:r>
            <a:r>
              <a:rPr lang="en-CA" sz="2000" dirty="0" err="1"/>
              <a:t>object</a:t>
            </a:r>
            <a:r>
              <a:rPr lang="en-CA" sz="2000" dirty="0"/>
              <a:t> and assign it to the button by calling </a:t>
            </a:r>
            <a:r>
              <a:rPr lang="en-CA" sz="2000" dirty="0">
                <a:hlinkClick r:id="rId3"/>
              </a:rPr>
              <a:t>setOnCheckedChangeListener()</a:t>
            </a:r>
            <a:r>
              <a:rPr lang="en-CA" sz="2000" dirty="0"/>
              <a:t>. For example:</a:t>
            </a:r>
            <a:endParaRPr lang="en-CA" sz="2400" dirty="0"/>
          </a:p>
          <a:p>
            <a:r>
              <a:rPr lang="en-CA" sz="2000" dirty="0" err="1"/>
              <a:t>ToggleButton</a:t>
            </a:r>
            <a:r>
              <a:rPr lang="en-CA" sz="2000" dirty="0"/>
              <a:t> toggle = (</a:t>
            </a:r>
            <a:r>
              <a:rPr lang="en-CA" sz="2000" dirty="0" err="1"/>
              <a:t>ToggleButton</a:t>
            </a:r>
            <a:r>
              <a:rPr lang="en-CA" sz="2000" dirty="0"/>
              <a:t>) </a:t>
            </a:r>
            <a:r>
              <a:rPr lang="en-CA" sz="2000" dirty="0" err="1"/>
              <a:t>findViewById</a:t>
            </a:r>
            <a:r>
              <a:rPr lang="en-CA" sz="2000" dirty="0"/>
              <a:t>(</a:t>
            </a:r>
            <a:r>
              <a:rPr lang="en-CA" sz="2000" dirty="0" err="1"/>
              <a:t>R.id.togglebutton</a:t>
            </a:r>
            <a:r>
              <a:rPr lang="en-CA" sz="2000" dirty="0"/>
              <a:t>);</a:t>
            </a:r>
            <a:br>
              <a:rPr lang="en-CA" sz="2000" dirty="0"/>
            </a:br>
            <a:r>
              <a:rPr lang="en-CA" sz="2000" dirty="0" err="1"/>
              <a:t>toggle.setOnCheckedChangeListener</a:t>
            </a:r>
            <a:r>
              <a:rPr lang="en-CA" sz="2000" dirty="0"/>
              <a:t>(new </a:t>
            </a:r>
            <a:r>
              <a:rPr lang="en-CA" sz="2000" dirty="0" err="1"/>
              <a:t>CompoundButton.OnCheckedChangeListener</a:t>
            </a:r>
            <a:r>
              <a:rPr lang="en-CA" sz="2000" dirty="0"/>
              <a:t>() {</a:t>
            </a:r>
            <a:br>
              <a:rPr lang="en-CA" sz="2000" dirty="0"/>
            </a:br>
            <a:r>
              <a:rPr lang="en-CA" sz="2000" dirty="0"/>
              <a:t>    public void </a:t>
            </a:r>
            <a:r>
              <a:rPr lang="en-CA" sz="2000" dirty="0" err="1"/>
              <a:t>onCheckedChanged</a:t>
            </a:r>
            <a:r>
              <a:rPr lang="en-CA" sz="2000" dirty="0"/>
              <a:t>(</a:t>
            </a:r>
            <a:r>
              <a:rPr lang="en-CA" sz="2000" dirty="0" err="1"/>
              <a:t>CompoundButton</a:t>
            </a:r>
            <a:r>
              <a:rPr lang="en-CA" sz="2000" dirty="0"/>
              <a:t> </a:t>
            </a:r>
            <a:r>
              <a:rPr lang="en-CA" sz="2000" dirty="0" err="1"/>
              <a:t>buttonView</a:t>
            </a:r>
            <a:r>
              <a:rPr lang="en-CA" sz="2000" dirty="0"/>
              <a:t>, </a:t>
            </a:r>
            <a:r>
              <a:rPr lang="en-CA" sz="2000" dirty="0" err="1"/>
              <a:t>boolean</a:t>
            </a:r>
            <a:r>
              <a:rPr lang="en-CA" sz="2000" dirty="0"/>
              <a:t> </a:t>
            </a:r>
            <a:r>
              <a:rPr lang="en-CA" sz="2000" dirty="0" err="1"/>
              <a:t>isChecked</a:t>
            </a:r>
            <a:r>
              <a:rPr lang="en-CA" sz="2000" dirty="0"/>
              <a:t>) {</a:t>
            </a:r>
            <a:br>
              <a:rPr lang="en-CA" sz="2000" dirty="0"/>
            </a:br>
            <a:r>
              <a:rPr lang="en-CA" sz="2000" dirty="0"/>
              <a:t>        if (</a:t>
            </a:r>
            <a:r>
              <a:rPr lang="en-CA" sz="2000" dirty="0" err="1"/>
              <a:t>isChecked</a:t>
            </a:r>
            <a:r>
              <a:rPr lang="en-CA" sz="2000" dirty="0"/>
              <a:t>) {</a:t>
            </a:r>
            <a:br>
              <a:rPr lang="en-CA" sz="2000" dirty="0"/>
            </a:br>
            <a:r>
              <a:rPr lang="en-CA" sz="2000" dirty="0"/>
              <a:t>            // The toggle is enabled</a:t>
            </a:r>
            <a:br>
              <a:rPr lang="en-CA" sz="2000" dirty="0"/>
            </a:br>
            <a:r>
              <a:rPr lang="en-CA" sz="2000" dirty="0"/>
              <a:t>        } else {</a:t>
            </a:r>
            <a:br>
              <a:rPr lang="en-CA" sz="2000" dirty="0"/>
            </a:br>
            <a:r>
              <a:rPr lang="en-CA" sz="2000" dirty="0"/>
              <a:t>            // The toggle is disabled</a:t>
            </a:r>
            <a:br>
              <a:rPr lang="en-CA" sz="2000" dirty="0"/>
            </a:br>
            <a:r>
              <a:rPr lang="en-CA" sz="2000" dirty="0"/>
              <a:t>        }</a:t>
            </a:r>
            <a:br>
              <a:rPr lang="en-CA" sz="2000" dirty="0"/>
            </a:br>
            <a:r>
              <a:rPr lang="en-CA" sz="2000" dirty="0"/>
              <a:t>    }</a:t>
            </a:r>
            <a:br>
              <a:rPr lang="en-CA" sz="2000" dirty="0"/>
            </a:br>
            <a:r>
              <a:rPr lang="en-CA" sz="2000" dirty="0"/>
              <a:t>});</a:t>
            </a:r>
          </a:p>
        </p:txBody>
      </p:sp>
      <p:sp>
        <p:nvSpPr>
          <p:cNvPr id="1229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F6C0704-56D9-1C42-AE17-41CB4FF660C3}" type="datetime1">
              <a:rPr lang="en-US">
                <a:solidFill>
                  <a:srgbClr val="339966"/>
                </a:solidFill>
              </a:rPr>
              <a:pPr eaLnBrk="1" hangingPunct="1"/>
              <a:t>12/8/2020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22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B8BEEB7-2581-9B45-B72B-F2F547A9127A}" type="slidenum">
              <a:rPr lang="en-US">
                <a:solidFill>
                  <a:srgbClr val="339966"/>
                </a:solidFill>
              </a:rPr>
              <a:pPr eaLnBrk="1" hangingPunct="1"/>
              <a:t>76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5339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Using </a:t>
            </a:r>
            <a:r>
              <a:rPr lang="en-US" sz="3200" b="1" dirty="0" err="1">
                <a:latin typeface="Arial" charset="0"/>
              </a:rPr>
              <a:t>RadioGroups</a:t>
            </a:r>
            <a:r>
              <a:rPr lang="en-US" sz="3200" b="1" dirty="0">
                <a:latin typeface="Arial" charset="0"/>
              </a:rPr>
              <a:t> and </a:t>
            </a:r>
            <a:r>
              <a:rPr lang="en-US" sz="3200" b="1" dirty="0" err="1">
                <a:latin typeface="Arial" charset="0"/>
              </a:rPr>
              <a:t>RadioButtons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133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</a:t>
            </a:r>
            <a:r>
              <a:rPr lang="en-US" dirty="0" err="1">
                <a:latin typeface="Arial" charset="0"/>
              </a:rPr>
              <a:t>RadioButton</a:t>
            </a:r>
            <a:r>
              <a:rPr lang="en-US" dirty="0">
                <a:latin typeface="Arial" charset="0"/>
              </a:rPr>
              <a:t> objects are similar to </a:t>
            </a:r>
            <a:r>
              <a:rPr lang="en-US" dirty="0" err="1">
                <a:latin typeface="Arial" charset="0"/>
              </a:rPr>
              <a:t>CheckBox</a:t>
            </a:r>
            <a:r>
              <a:rPr lang="en-US" dirty="0">
                <a:latin typeface="Arial" charset="0"/>
              </a:rPr>
              <a:t> objects.</a:t>
            </a:r>
          </a:p>
          <a:p>
            <a:r>
              <a:rPr lang="en-US" dirty="0">
                <a:latin typeface="Arial" charset="0"/>
              </a:rPr>
              <a:t>They have a </a:t>
            </a:r>
            <a:r>
              <a:rPr lang="en-US" b="1" dirty="0">
                <a:latin typeface="Arial" charset="0"/>
              </a:rPr>
              <a:t>text label </a:t>
            </a:r>
            <a:r>
              <a:rPr lang="en-US" dirty="0">
                <a:latin typeface="Arial" charset="0"/>
              </a:rPr>
              <a:t>next to them, set via the text attribute, and they have a </a:t>
            </a:r>
            <a:r>
              <a:rPr lang="en-US" b="1" dirty="0">
                <a:latin typeface="Arial" charset="0"/>
              </a:rPr>
              <a:t>state</a:t>
            </a:r>
            <a:r>
              <a:rPr lang="en-US" dirty="0">
                <a:latin typeface="Arial" charset="0"/>
              </a:rPr>
              <a:t> (checked or unchecked)</a:t>
            </a:r>
          </a:p>
          <a:p>
            <a:r>
              <a:rPr lang="en-US" dirty="0">
                <a:latin typeface="Arial" charset="0"/>
              </a:rPr>
              <a:t>However, you should group </a:t>
            </a:r>
            <a:r>
              <a:rPr lang="en-US" b="1" dirty="0" err="1">
                <a:latin typeface="Arial" charset="0"/>
              </a:rPr>
              <a:t>RadioButton</a:t>
            </a:r>
            <a:r>
              <a:rPr lang="en-US" dirty="0">
                <a:latin typeface="Arial" charset="0"/>
              </a:rPr>
              <a:t> objects inside a </a:t>
            </a:r>
            <a:r>
              <a:rPr lang="en-US" b="1" dirty="0" err="1">
                <a:latin typeface="Arial" charset="0"/>
              </a:rPr>
              <a:t>RadioGroup</a:t>
            </a:r>
            <a:r>
              <a:rPr lang="en-US" dirty="0">
                <a:latin typeface="Arial" charset="0"/>
              </a:rPr>
              <a:t> that handles enforcing their combined states so that only one </a:t>
            </a:r>
            <a:r>
              <a:rPr lang="en-US" dirty="0" err="1">
                <a:latin typeface="Arial" charset="0"/>
              </a:rPr>
              <a:t>RadioButton</a:t>
            </a:r>
            <a:r>
              <a:rPr lang="en-US" dirty="0">
                <a:latin typeface="Arial" charset="0"/>
              </a:rPr>
              <a:t> can be checked at a time.</a:t>
            </a:r>
          </a:p>
        </p:txBody>
      </p:sp>
      <p:sp>
        <p:nvSpPr>
          <p:cNvPr id="13314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485C9FE-4B58-7B47-A1C6-810095BF97B3}" type="datetime1">
              <a:rPr lang="en-US">
                <a:solidFill>
                  <a:srgbClr val="339966"/>
                </a:solidFill>
              </a:rPr>
              <a:pPr eaLnBrk="1" hangingPunct="1"/>
              <a:t>12/8/2020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331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36C718F-57A4-B44D-ADEA-0E75DB1492FE}" type="slidenum">
              <a:rPr lang="en-US">
                <a:solidFill>
                  <a:srgbClr val="339966"/>
                </a:solidFill>
              </a:rPr>
              <a:pPr eaLnBrk="1" hangingPunct="1"/>
              <a:t>77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148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445187D-9FD5-6E47-B47C-D3D44FAE05F7}" type="datetime1">
              <a:rPr lang="en-US">
                <a:solidFill>
                  <a:srgbClr val="339966"/>
                </a:solidFill>
              </a:rPr>
              <a:pPr eaLnBrk="1" hangingPunct="1"/>
              <a:t>12/8/2020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BCBCD73-CCF0-3346-9792-7D96B762EEAC}" type="slidenum">
              <a:rPr lang="en-US">
                <a:solidFill>
                  <a:srgbClr val="339966"/>
                </a:solidFill>
              </a:rPr>
              <a:pPr eaLnBrk="1" hangingPunct="1"/>
              <a:t>78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Using </a:t>
            </a:r>
            <a:r>
              <a:rPr lang="en-US" sz="3200" b="1">
                <a:latin typeface="Arial" charset="0"/>
              </a:rPr>
              <a:t>RadioGroups and RadioButtons</a:t>
            </a:r>
            <a:endParaRPr lang="en-US" sz="3200">
              <a:latin typeface="Arial" charset="0"/>
            </a:endParaRPr>
          </a:p>
        </p:txBody>
      </p:sp>
      <p:sp>
        <p:nvSpPr>
          <p:cNvPr id="143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0" y="1463675"/>
            <a:ext cx="7772400" cy="5029200"/>
          </a:xfrm>
        </p:spPr>
        <p:txBody>
          <a:bodyPr/>
          <a:lstStyle/>
          <a:p>
            <a:r>
              <a:rPr lang="en-US" sz="2200" dirty="0">
                <a:latin typeface="Arial" charset="0"/>
              </a:rPr>
              <a:t>Here we have an XML layout resource with a </a:t>
            </a:r>
            <a:r>
              <a:rPr lang="en-US" sz="2200" dirty="0" err="1">
                <a:latin typeface="Arial" charset="0"/>
              </a:rPr>
              <a:t>RadioGroup</a:t>
            </a:r>
            <a:r>
              <a:rPr lang="en-US" sz="2200" dirty="0">
                <a:latin typeface="Arial" charset="0"/>
              </a:rPr>
              <a:t> containing four </a:t>
            </a:r>
            <a:r>
              <a:rPr lang="en-US" sz="2200" dirty="0" err="1">
                <a:latin typeface="Arial" charset="0"/>
              </a:rPr>
              <a:t>RadioButton</a:t>
            </a:r>
            <a:r>
              <a:rPr lang="en-US" sz="2200" dirty="0">
                <a:latin typeface="Arial" charset="0"/>
              </a:rPr>
              <a:t> objects</a:t>
            </a:r>
          </a:p>
          <a:p>
            <a:r>
              <a:rPr lang="en-US" sz="2200" dirty="0">
                <a:latin typeface="Arial" charset="0"/>
              </a:rPr>
              <a:t>The </a:t>
            </a:r>
            <a:r>
              <a:rPr lang="en-US" sz="2200" dirty="0" err="1">
                <a:latin typeface="Arial" charset="0"/>
              </a:rPr>
              <a:t>RadioButton</a:t>
            </a:r>
            <a:r>
              <a:rPr lang="en-US" sz="2200" dirty="0">
                <a:latin typeface="Arial" charset="0"/>
              </a:rPr>
              <a:t> objects have text labels,</a:t>
            </a:r>
            <a:r>
              <a:rPr lang="ja-JP" altLang="en-US" sz="2200">
                <a:latin typeface="Arial" charset="0"/>
              </a:rPr>
              <a:t>“</a:t>
            </a:r>
            <a:r>
              <a:rPr lang="en-US" sz="2200" dirty="0">
                <a:latin typeface="Arial" charset="0"/>
              </a:rPr>
              <a:t>Option 1,</a:t>
            </a:r>
            <a:r>
              <a:rPr lang="ja-JP" altLang="en-US" sz="2200">
                <a:latin typeface="Arial" charset="0"/>
              </a:rPr>
              <a:t>”</a:t>
            </a:r>
            <a:r>
              <a:rPr lang="en-US" sz="2200" dirty="0">
                <a:latin typeface="Arial" charset="0"/>
              </a:rPr>
              <a:t> and so on.</a:t>
            </a:r>
          </a:p>
          <a:p>
            <a:r>
              <a:rPr lang="en-US" sz="2200" dirty="0">
                <a:latin typeface="Arial" charset="0"/>
              </a:rPr>
              <a:t>The XML layout resource definition is shown here: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&lt;</a:t>
            </a:r>
            <a:r>
              <a:rPr lang="en-US" sz="2000" dirty="0" err="1">
                <a:latin typeface="Arial" charset="0"/>
              </a:rPr>
              <a:t>RadioGroup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android:id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@+id/RadioGroup01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android:layout_width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 err="1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android:layout_height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 err="1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&gt;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&lt;</a:t>
            </a:r>
            <a:r>
              <a:rPr lang="en-US" sz="2000" dirty="0" err="1">
                <a:latin typeface="Arial" charset="0"/>
              </a:rPr>
              <a:t>RadioButton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android:id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@+id/RadioButton01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android:layout_width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 err="1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android:layout_height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 err="1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android:text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Option 1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&gt;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&lt;/</a:t>
            </a:r>
            <a:r>
              <a:rPr lang="en-US" sz="2000" dirty="0" err="1">
                <a:latin typeface="Arial" charset="0"/>
              </a:rPr>
              <a:t>RadioButton</a:t>
            </a:r>
            <a:r>
              <a:rPr lang="en-US" sz="2000" dirty="0">
                <a:latin typeface="Arial" charset="0"/>
              </a:rPr>
              <a:t>&gt;</a:t>
            </a:r>
          </a:p>
          <a:p>
            <a:endParaRPr lang="en-US" sz="2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228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069D36-D3A5-1840-AA2E-C201EB198FBB}" type="datetime1">
              <a:rPr lang="en-US">
                <a:solidFill>
                  <a:srgbClr val="339966"/>
                </a:solidFill>
              </a:rPr>
              <a:pPr eaLnBrk="1" hangingPunct="1"/>
              <a:t>12/8/2020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53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7735FF7-330A-6545-9DFD-221ACB11848A}" type="slidenum">
              <a:rPr lang="en-US">
                <a:solidFill>
                  <a:srgbClr val="339966"/>
                </a:solidFill>
              </a:rPr>
              <a:pPr eaLnBrk="1" hangingPunct="1"/>
              <a:t>79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Arial" charset="0"/>
              </a:rPr>
              <a:t>Using </a:t>
            </a:r>
            <a:r>
              <a:rPr lang="en-US" sz="3200" b="1">
                <a:latin typeface="Arial" charset="0"/>
              </a:rPr>
              <a:t>RadioGroups and RadioButtons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&lt;RadioButton android:id=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@+id/RadioButton02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android:layout_width=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android:layout_height=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android:text=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Option 2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&gt;&lt;/RadioButton&gt;</a:t>
            </a: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&lt;RadioButton android:id=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@+id/RadioButton03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android:layout_width=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android:layout_height=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android:text=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Option 3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&gt;&lt;/RadioButton&gt;</a:t>
            </a: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&lt;RadioButton android:id=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@+id/RadioButton04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android:layout_width=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android:layout_height=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android:text=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Option 4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&gt;&lt;/RadioButton&gt;</a:t>
            </a: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&lt;/RadioGroup&gt;</a:t>
            </a:r>
          </a:p>
        </p:txBody>
      </p:sp>
    </p:spTree>
    <p:extLst>
      <p:ext uri="{BB962C8B-B14F-4D97-AF65-F5344CB8AC3E}">
        <p14:creationId xmlns:p14="http://schemas.microsoft.com/office/powerpoint/2010/main" val="4185333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Simple Resource Values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b="1">
                <a:solidFill>
                  <a:srgbClr val="339966"/>
                </a:solidFill>
                <a:cs typeface="Courier New" pitchFamily="49" charset="0"/>
              </a:rPr>
              <a:t>The generated R.java file:</a:t>
            </a:r>
            <a:endParaRPr lang="en-US" sz="1200" b="1">
              <a:latin typeface="Courier New" pitchFamily="49" charset="0"/>
              <a:cs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package test.simpleresources;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public final class R {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public static final class attr {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public static final class color {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    public static final int prettyTextColor=0x7f050000;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public static final class dimen {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    public static final int textPointSize=0x7f060000;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public static final class drawable {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    public static final int icon=0x7f020000;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    public static final int redDrawable=0x7f020001;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public static final class layout {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    public static final int main=0x7f030000;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public static final class string {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    public static final int app_name=0x7f040001;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    public static final int hello=0x7f040000;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Font typeface="Wingdings" pitchFamily="2" charset="2"/>
              <a:buNone/>
            </a:pPr>
            <a:r>
              <a:rPr lang="en-US" sz="1200" b="1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Font typeface="Wingdings" pitchFamily="2" charset="2"/>
              <a:buNone/>
            </a:pPr>
            <a:endParaRPr lang="en-US" sz="1200" b="1">
              <a:latin typeface="Courier New" pitchFamily="49" charset="0"/>
              <a:cs typeface="Courier New" pitchFamily="49" charset="0"/>
            </a:endParaRPr>
          </a:p>
          <a:p>
            <a:pPr>
              <a:buFont typeface="Wingdings" pitchFamily="2" charset="2"/>
              <a:buNone/>
            </a:pPr>
            <a:endParaRPr lang="en-US" sz="1200" b="1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24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D4C48A94-C4B3-43EB-A5C8-422661AE6BDD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102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CA4C63-5E55-4772-BF50-7E061F15319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Using </a:t>
            </a:r>
            <a:r>
              <a:rPr lang="en-US" sz="4000" b="1"/>
              <a:t>RadioGroups and RadioButtons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831987" y="2400472"/>
            <a:ext cx="6358432" cy="37286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You handle actions on these RadioButton objects through the RadioGroup object.</a:t>
            </a:r>
          </a:p>
          <a:p>
            <a:r>
              <a:rPr lang="en-US" sz="2000"/>
              <a:t>The following example shows </a:t>
            </a:r>
            <a:r>
              <a:rPr lang="en-US" sz="2000" b="1"/>
              <a:t>registering for clicks </a:t>
            </a:r>
            <a:r>
              <a:rPr lang="en-US" sz="2000"/>
              <a:t>on the RadioButton objects within the RadioGroup:</a:t>
            </a:r>
          </a:p>
        </p:txBody>
      </p:sp>
      <p:pic>
        <p:nvPicPr>
          <p:cNvPr id="16391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8" r="2" b="3519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spcAft>
                <a:spcPts val="600"/>
              </a:spcAft>
              <a:defRPr/>
            </a:pPr>
            <a:fld id="{30D09718-138D-9E45-AF93-8E922C63E484}" type="datetime1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</a:rPr>
              <a:pPr defTabSz="914400" eaLnBrk="1" hangingPunct="1">
                <a:spcAft>
                  <a:spcPts val="600"/>
                </a:spcAft>
                <a:defRPr/>
              </a:pPr>
              <a:t>12/8/2020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spcAft>
                <a:spcPts val="600"/>
              </a:spcAft>
              <a:defRPr/>
            </a:pPr>
            <a:fld id="{369951C3-769C-5643-BE7E-9D9CDF4B0FA4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</a:rPr>
              <a:pPr defTabSz="914400" eaLnBrk="1" hangingPunct="1">
                <a:spcAft>
                  <a:spcPts val="600"/>
                </a:spcAft>
                <a:defRPr/>
              </a:pPr>
              <a:t>80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1522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Using </a:t>
            </a:r>
            <a:r>
              <a:rPr lang="en-US" sz="3200" b="1">
                <a:latin typeface="Arial" charset="0"/>
              </a:rPr>
              <a:t>RadioGroups and RadioButtons</a:t>
            </a:r>
            <a:endParaRPr lang="en-US" sz="3200">
              <a:latin typeface="Arial" charset="0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final RadioGroup group = (RadioGroup)findViewById(R.id.RadioGroup01);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final TextView tv = (TextView)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findViewById(R.id.TextView01);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group.setOnCheckedChangeListener(new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RadioGroup.OnCheckedChangeListener() {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public void onCheckedChanged(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RadioGroup group, int checkedId) {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if (checkedId != -1) {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RadioButton rb = (RadioButton)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findViewById(checkedId);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if (rb != null) {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tv.setText(</a:t>
            </a:r>
            <a:r>
              <a:rPr lang="ja-JP" altLang="en-US" sz="1600">
                <a:latin typeface="Arial" charset="0"/>
              </a:rPr>
              <a:t>“</a:t>
            </a:r>
            <a:r>
              <a:rPr lang="en-US" sz="1600">
                <a:latin typeface="Arial" charset="0"/>
              </a:rPr>
              <a:t>You chose: </a:t>
            </a:r>
            <a:r>
              <a:rPr lang="ja-JP" altLang="en-US" sz="1600">
                <a:latin typeface="Arial" charset="0"/>
              </a:rPr>
              <a:t>“</a:t>
            </a:r>
            <a:r>
              <a:rPr lang="en-US" sz="1600">
                <a:latin typeface="Arial" charset="0"/>
              </a:rPr>
              <a:t> + rb.getText());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}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} else {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tv.setText(</a:t>
            </a:r>
            <a:r>
              <a:rPr lang="ja-JP" altLang="en-US" sz="1600">
                <a:latin typeface="Arial" charset="0"/>
              </a:rPr>
              <a:t>“</a:t>
            </a:r>
            <a:r>
              <a:rPr lang="en-US" sz="1600">
                <a:latin typeface="Arial" charset="0"/>
              </a:rPr>
              <a:t>Choose 1</a:t>
            </a:r>
            <a:r>
              <a:rPr lang="ja-JP" altLang="en-US" sz="1600">
                <a:latin typeface="Arial" charset="0"/>
              </a:rPr>
              <a:t>”</a:t>
            </a:r>
            <a:r>
              <a:rPr lang="en-US" sz="1600">
                <a:latin typeface="Arial" charset="0"/>
              </a:rPr>
              <a:t>);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}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}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});</a:t>
            </a:r>
          </a:p>
        </p:txBody>
      </p:sp>
      <p:sp>
        <p:nvSpPr>
          <p:cNvPr id="1741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9B02C3B-47F4-EC47-A025-B1D3ED798590}" type="datetime1">
              <a:rPr lang="en-US">
                <a:solidFill>
                  <a:srgbClr val="339966"/>
                </a:solidFill>
              </a:rPr>
              <a:pPr eaLnBrk="1" hangingPunct="1"/>
              <a:t>12/8/2020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74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2448270-3774-7E45-872A-3D33D90A6478}" type="slidenum">
              <a:rPr lang="en-US">
                <a:solidFill>
                  <a:srgbClr val="339966"/>
                </a:solidFill>
              </a:rPr>
              <a:pPr eaLnBrk="1" hangingPunct="1"/>
              <a:t>81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8948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Using </a:t>
            </a:r>
            <a:r>
              <a:rPr lang="en-US" sz="3200" b="1">
                <a:latin typeface="Arial" charset="0"/>
              </a:rPr>
              <a:t>RadioGroups and RadioButtons</a:t>
            </a:r>
            <a:endParaRPr lang="en-US" sz="3200">
              <a:latin typeface="Arial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entire </a:t>
            </a:r>
            <a:r>
              <a:rPr lang="en-US" dirty="0" err="1">
                <a:latin typeface="Arial" charset="0"/>
              </a:rPr>
              <a:t>RadioGroup</a:t>
            </a:r>
            <a:r>
              <a:rPr lang="en-US" dirty="0">
                <a:latin typeface="Arial" charset="0"/>
              </a:rPr>
              <a:t> can be cleared so that none of the </a:t>
            </a:r>
            <a:r>
              <a:rPr lang="en-US" dirty="0" err="1">
                <a:latin typeface="Arial" charset="0"/>
              </a:rPr>
              <a:t>RadioButton</a:t>
            </a:r>
            <a:r>
              <a:rPr lang="en-US" dirty="0">
                <a:latin typeface="Arial" charset="0"/>
              </a:rPr>
              <a:t> objects are selected.</a:t>
            </a:r>
          </a:p>
          <a:p>
            <a:r>
              <a:rPr lang="en-US" dirty="0">
                <a:latin typeface="Arial" charset="0"/>
              </a:rPr>
              <a:t>The following example demonstrates how to do this in response to a button click outside of the </a:t>
            </a:r>
            <a:r>
              <a:rPr lang="en-US" dirty="0" err="1">
                <a:latin typeface="Arial" charset="0"/>
              </a:rPr>
              <a:t>RadioGroup</a:t>
            </a:r>
            <a:r>
              <a:rPr lang="en-US" dirty="0">
                <a:latin typeface="Arial" charset="0"/>
              </a:rPr>
              <a:t>:</a:t>
            </a:r>
          </a:p>
          <a:p>
            <a:pPr lvl="1">
              <a:buFont typeface="Wingdings" charset="0"/>
              <a:buNone/>
            </a:pPr>
            <a:r>
              <a:rPr lang="en-US" sz="1800" dirty="0">
                <a:latin typeface="Arial" charset="0"/>
              </a:rPr>
              <a:t>final Button </a:t>
            </a:r>
            <a:r>
              <a:rPr lang="en-US" sz="1800" dirty="0" err="1">
                <a:latin typeface="Arial" charset="0"/>
              </a:rPr>
              <a:t>clear_choice</a:t>
            </a:r>
            <a:r>
              <a:rPr lang="en-US" sz="1800" dirty="0">
                <a:latin typeface="Arial" charset="0"/>
              </a:rPr>
              <a:t> = (Button) </a:t>
            </a:r>
            <a:r>
              <a:rPr lang="en-US" sz="1800" dirty="0" err="1">
                <a:latin typeface="Arial" charset="0"/>
              </a:rPr>
              <a:t>findViewById</a:t>
            </a:r>
            <a:r>
              <a:rPr lang="en-US" sz="1800" dirty="0">
                <a:latin typeface="Arial" charset="0"/>
              </a:rPr>
              <a:t>(R.id.Button01);</a:t>
            </a:r>
          </a:p>
          <a:p>
            <a:pPr lvl="1">
              <a:buFont typeface="Wingdings" charset="0"/>
              <a:buNone/>
            </a:pPr>
            <a:r>
              <a:rPr lang="en-US" sz="1800" dirty="0" err="1">
                <a:latin typeface="Arial" charset="0"/>
              </a:rPr>
              <a:t>clear_choice.setOnClickListener</a:t>
            </a:r>
            <a:r>
              <a:rPr lang="en-US" sz="1800" dirty="0">
                <a:latin typeface="Arial" charset="0"/>
              </a:rPr>
              <a:t>(new </a:t>
            </a:r>
            <a:r>
              <a:rPr lang="en-US" sz="1800" dirty="0" err="1">
                <a:latin typeface="Arial" charset="0"/>
              </a:rPr>
              <a:t>View.OnClickListener</a:t>
            </a:r>
            <a:r>
              <a:rPr lang="en-US" sz="1800" dirty="0">
                <a:latin typeface="Arial" charset="0"/>
              </a:rPr>
              <a:t>() {</a:t>
            </a:r>
          </a:p>
          <a:p>
            <a:pPr lvl="1">
              <a:buFont typeface="Wingdings" charset="0"/>
              <a:buNone/>
            </a:pPr>
            <a:r>
              <a:rPr lang="en-US" sz="1800" dirty="0">
                <a:latin typeface="Arial" charset="0"/>
              </a:rPr>
              <a:t>public void </a:t>
            </a:r>
            <a:r>
              <a:rPr lang="en-US" sz="1800" dirty="0" err="1">
                <a:latin typeface="Arial" charset="0"/>
              </a:rPr>
              <a:t>onClick</a:t>
            </a:r>
            <a:r>
              <a:rPr lang="en-US" sz="1800" dirty="0">
                <a:latin typeface="Arial" charset="0"/>
              </a:rPr>
              <a:t>(View v) {</a:t>
            </a:r>
          </a:p>
          <a:p>
            <a:pPr lvl="1">
              <a:buFont typeface="Wingdings" charset="0"/>
              <a:buNone/>
            </a:pPr>
            <a:r>
              <a:rPr lang="en-US" sz="1800" dirty="0" err="1">
                <a:latin typeface="Arial" charset="0"/>
              </a:rPr>
              <a:t>RadioGroup</a:t>
            </a:r>
            <a:r>
              <a:rPr lang="en-US" sz="1800" dirty="0">
                <a:latin typeface="Arial" charset="0"/>
              </a:rPr>
              <a:t> group = (</a:t>
            </a:r>
            <a:r>
              <a:rPr lang="en-US" sz="1800" dirty="0" err="1">
                <a:latin typeface="Arial" charset="0"/>
              </a:rPr>
              <a:t>RadioGroup</a:t>
            </a:r>
            <a:r>
              <a:rPr lang="en-US" sz="1800" dirty="0">
                <a:latin typeface="Arial" charset="0"/>
              </a:rPr>
              <a:t>)</a:t>
            </a:r>
          </a:p>
          <a:p>
            <a:pPr lvl="1">
              <a:buFont typeface="Wingdings" charset="0"/>
              <a:buNone/>
            </a:pPr>
            <a:r>
              <a:rPr lang="en-US" sz="1800" dirty="0" err="1">
                <a:latin typeface="Arial" charset="0"/>
              </a:rPr>
              <a:t>findViewById</a:t>
            </a:r>
            <a:r>
              <a:rPr lang="en-US" sz="1800" dirty="0">
                <a:latin typeface="Arial" charset="0"/>
              </a:rPr>
              <a:t>(R.id.RadioGroup01);</a:t>
            </a:r>
          </a:p>
          <a:p>
            <a:pPr lvl="1">
              <a:buFont typeface="Wingdings" charset="0"/>
              <a:buNone/>
            </a:pPr>
            <a:r>
              <a:rPr lang="en-US" sz="1800" dirty="0">
                <a:latin typeface="Arial" charset="0"/>
              </a:rPr>
              <a:t>if (group != null) {</a:t>
            </a:r>
          </a:p>
          <a:p>
            <a:pPr lvl="1">
              <a:buFont typeface="Wingdings" charset="0"/>
              <a:buNone/>
            </a:pPr>
            <a:r>
              <a:rPr lang="en-US" sz="1800" dirty="0" err="1">
                <a:latin typeface="Arial" charset="0"/>
              </a:rPr>
              <a:t>group.clearCheck</a:t>
            </a:r>
            <a:r>
              <a:rPr lang="en-US" sz="1800" dirty="0">
                <a:latin typeface="Arial" charset="0"/>
              </a:rPr>
              <a:t>();</a:t>
            </a:r>
          </a:p>
          <a:p>
            <a:pPr lvl="1">
              <a:buFont typeface="Wingdings" charset="0"/>
              <a:buNone/>
            </a:pPr>
            <a:r>
              <a:rPr lang="en-US" sz="1800" dirty="0">
                <a:latin typeface="Arial" charset="0"/>
              </a:rPr>
              <a:t>}</a:t>
            </a:r>
          </a:p>
        </p:txBody>
      </p:sp>
      <p:sp>
        <p:nvSpPr>
          <p:cNvPr id="18436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448EC57-E311-9D4F-A0A2-00E6DECDD8B8}" type="datetime1">
              <a:rPr lang="en-US">
                <a:solidFill>
                  <a:srgbClr val="339966"/>
                </a:solidFill>
              </a:rPr>
              <a:pPr eaLnBrk="1" hangingPunct="1"/>
              <a:t>12/8/2020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84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09885F0-9CA7-5D49-9490-8295B06E5BED}" type="slidenum">
              <a:rPr lang="en-US">
                <a:solidFill>
                  <a:srgbClr val="339966"/>
                </a:solidFill>
              </a:rPr>
              <a:pPr eaLnBrk="1" hangingPunct="1"/>
              <a:t>82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280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EC3D1CE-EF1E-4AEC-84D1-B660C1B91899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358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729E6D-ED36-4E75-8DA4-B00C7FC826F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References</a:t>
            </a:r>
          </a:p>
        </p:txBody>
      </p:sp>
      <p:sp>
        <p:nvSpPr>
          <p:cNvPr id="358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Textbook</a:t>
            </a:r>
          </a:p>
          <a:p>
            <a:pPr eaLnBrk="1" hangingPunct="1"/>
            <a:r>
              <a:rPr lang="en-US" dirty="0"/>
              <a:t>Android Documentation</a:t>
            </a:r>
          </a:p>
          <a:p>
            <a:pPr lvl="1" eaLnBrk="1" hangingPunct="1"/>
            <a:r>
              <a:rPr lang="en-US" dirty="0">
                <a:hlinkClick r:id="rId2"/>
              </a:rPr>
              <a:t>https://developer.android.com/guide/components/fundamentals.html</a:t>
            </a:r>
            <a:endParaRPr lang="en-US" dirty="0"/>
          </a:p>
          <a:p>
            <a:pPr lvl="1" eaLnBrk="1" hangingPunct="1"/>
            <a:r>
              <a:rPr lang="en-US" dirty="0">
                <a:hlinkClick r:id="rId3"/>
              </a:rPr>
              <a:t>http://developer.android.com/tools/studio/index.html</a:t>
            </a:r>
            <a:endParaRPr lang="en-US" dirty="0"/>
          </a:p>
          <a:p>
            <a:pPr lvl="1" eaLnBrk="1" hangingPunct="1"/>
            <a:r>
              <a:rPr lang="en-US" dirty="0">
                <a:hlinkClick r:id="rId4"/>
              </a:rPr>
              <a:t>https://developer.android.com/training/basics/firstapp/creating-project.html</a:t>
            </a:r>
            <a:endParaRPr lang="en-US" dirty="0"/>
          </a:p>
          <a:p>
            <a:pPr lvl="1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888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5997B-2CED-A542-BB31-710F2074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7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3" name="Picture 1" descr="page19image12759024">
            <a:extLst>
              <a:ext uri="{FF2B5EF4-FFF2-40B4-BE49-F238E27FC236}">
                <a16:creationId xmlns:a16="http://schemas.microsoft.com/office/drawing/2014/main" id="{8E97103E-656D-2E4D-92DD-08ED05BBB3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636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3076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Orientation Detection </a:t>
            </a:r>
            <a:endParaRPr lang="en-US" dirty="0">
              <a:latin typeface="Arial" charset="0"/>
            </a:endParaRPr>
          </a:p>
        </p:txBody>
      </p:sp>
      <p:sp>
        <p:nvSpPr>
          <p:cNvPr id="645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orientation programmatically</a:t>
            </a:r>
          </a:p>
          <a:p>
            <a:pPr marL="0" indent="0">
              <a:buNone/>
            </a:pPr>
            <a:r>
              <a:rPr lang="en-US" dirty="0" err="1"/>
              <a:t>getResources</a:t>
            </a:r>
            <a:r>
              <a:rPr lang="en-US" dirty="0"/>
              <a:t>().</a:t>
            </a:r>
            <a:r>
              <a:rPr lang="en-US" dirty="0" err="1"/>
              <a:t>getConfiguration</a:t>
            </a:r>
            <a:r>
              <a:rPr lang="en-US" dirty="0"/>
              <a:t>().orientation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Programmatically set screen orientation in Android</a:t>
            </a:r>
          </a:p>
          <a:p>
            <a:r>
              <a:rPr lang="en-US" sz="2400" dirty="0"/>
              <a:t>//set screen orientation of activity (landscape)</a:t>
            </a:r>
          </a:p>
          <a:p>
            <a:r>
              <a:rPr lang="en-US" sz="2400" dirty="0" err="1"/>
              <a:t>setRequestedOrientation</a:t>
            </a:r>
            <a:r>
              <a:rPr lang="en-US" sz="2400" dirty="0"/>
              <a:t>(</a:t>
            </a:r>
            <a:r>
              <a:rPr lang="en-US" sz="2400" dirty="0" err="1"/>
              <a:t>ActivityInfo.SCREEN_ORIENTATION_LANDSCAPE</a:t>
            </a:r>
            <a:r>
              <a:rPr lang="en-US" sz="2400" dirty="0"/>
              <a:t>);</a:t>
            </a:r>
          </a:p>
          <a:p>
            <a:r>
              <a:rPr lang="en-US" sz="2400" dirty="0"/>
              <a:t> </a:t>
            </a:r>
          </a:p>
          <a:p>
            <a:r>
              <a:rPr lang="en-US" sz="2400" dirty="0"/>
              <a:t>//set screen orientation of activity (portrait)</a:t>
            </a:r>
          </a:p>
          <a:p>
            <a:r>
              <a:rPr lang="en-US" sz="2400" dirty="0" err="1"/>
              <a:t>setRequestedOrientation</a:t>
            </a:r>
            <a:r>
              <a:rPr lang="en-US" sz="2400" dirty="0"/>
              <a:t>(</a:t>
            </a:r>
            <a:r>
              <a:rPr lang="en-US" sz="2400" dirty="0" err="1"/>
              <a:t>ActivityInfo.SCREEN_ORIENTATION_PORTRAIT</a:t>
            </a:r>
            <a:r>
              <a:rPr lang="en-US" sz="2400" dirty="0"/>
              <a:t>);</a:t>
            </a:r>
          </a:p>
          <a:p>
            <a:pPr marL="0" indent="0">
              <a:buNone/>
            </a:pPr>
            <a:endParaRPr lang="en-US" sz="2400" dirty="0">
              <a:latin typeface="Arial" charset="0"/>
            </a:endParaRPr>
          </a:p>
        </p:txBody>
      </p:sp>
      <p:sp>
        <p:nvSpPr>
          <p:cNvPr id="64513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C6582A1-59D4-F649-A30F-744334F96637}" type="datetime1">
              <a:rPr lang="en-US" sz="1200">
                <a:solidFill>
                  <a:srgbClr val="339966"/>
                </a:solidFill>
              </a:rPr>
              <a:pPr eaLnBrk="1" hangingPunct="1"/>
              <a:t>12/8/2020</a:t>
            </a:fld>
            <a:endParaRPr lang="en-US" sz="1200">
              <a:solidFill>
                <a:srgbClr val="339966"/>
              </a:solidFill>
            </a:endParaRPr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A6ECBA0-12BC-2D43-B6E7-026C78D21711}" type="slidenum">
              <a:rPr lang="en-US" sz="1200">
                <a:solidFill>
                  <a:srgbClr val="339966"/>
                </a:solidFill>
              </a:rPr>
              <a:pPr eaLnBrk="1" hangingPunct="1"/>
              <a:t>85</a:t>
            </a:fld>
            <a:endParaRPr lang="en-US" sz="1200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6781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Orientation Detection </a:t>
            </a:r>
            <a:endParaRPr lang="en-US" dirty="0">
              <a:latin typeface="Arial" charset="0"/>
            </a:endParaRPr>
          </a:p>
        </p:txBody>
      </p:sp>
      <p:sp>
        <p:nvSpPr>
          <p:cNvPr id="645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get the project </a:t>
            </a:r>
            <a:r>
              <a:rPr lang="en-US" sz="2400" dirty="0" err="1">
                <a:latin typeface="Arial" charset="0"/>
              </a:rPr>
              <a:t>ScreenLayoutDetect</a:t>
            </a:r>
            <a:r>
              <a:rPr lang="en-US" sz="2400" dirty="0">
                <a:latin typeface="Arial" charset="0"/>
              </a:rPr>
              <a:t> from week 3 and run the app.</a:t>
            </a:r>
          </a:p>
          <a:p>
            <a:r>
              <a:rPr lang="en-US" sz="2400" dirty="0">
                <a:latin typeface="Arial" charset="0"/>
              </a:rPr>
              <a:t>LAB: let’s detect orientation when run the app.</a:t>
            </a:r>
            <a:endParaRPr lang="en-US" sz="2400" dirty="0"/>
          </a:p>
        </p:txBody>
      </p:sp>
      <p:sp>
        <p:nvSpPr>
          <p:cNvPr id="64513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C6582A1-59D4-F649-A30F-744334F96637}" type="datetime1">
              <a:rPr lang="en-US" sz="1200">
                <a:solidFill>
                  <a:srgbClr val="339966"/>
                </a:solidFill>
              </a:rPr>
              <a:pPr eaLnBrk="1" hangingPunct="1"/>
              <a:t>12/8/2020</a:t>
            </a:fld>
            <a:endParaRPr lang="en-US" sz="1200">
              <a:solidFill>
                <a:srgbClr val="339966"/>
              </a:solidFill>
            </a:endParaRPr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A6ECBA0-12BC-2D43-B6E7-026C78D21711}" type="slidenum">
              <a:rPr lang="en-US" sz="1200">
                <a:solidFill>
                  <a:srgbClr val="339966"/>
                </a:solidFill>
              </a:rPr>
              <a:pPr eaLnBrk="1" hangingPunct="1"/>
              <a:t>86</a:t>
            </a:fld>
            <a:endParaRPr lang="en-US" sz="1200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9973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Android Application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Android Studio includes a debugger that allows you to debug apps running on the Android Emulator or a connected Android device. With the Android Studio debugger, you can:</a:t>
            </a:r>
          </a:p>
          <a:p>
            <a:r>
              <a:rPr lang="en-US" sz="2000" dirty="0"/>
              <a:t> </a:t>
            </a:r>
            <a:r>
              <a:rPr lang="en-US" sz="2000" u="sng" dirty="0">
                <a:hlinkClick r:id="rId2"/>
              </a:rPr>
              <a:t>https://developer.android.com/studio/debug/index.html</a:t>
            </a:r>
            <a:endParaRPr lang="en-CA" sz="2000" dirty="0"/>
          </a:p>
          <a:p>
            <a:endParaRPr lang="en-CA" sz="2000" dirty="0"/>
          </a:p>
          <a:p>
            <a:pPr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2662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642D5491-044A-4C6C-9631-CBD0A1B13FB4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266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53E5A0D-88FA-4108-81B6-8927C4C06287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945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References</a:t>
            </a:r>
          </a:p>
        </p:txBody>
      </p:sp>
      <p:sp>
        <p:nvSpPr>
          <p:cNvPr id="358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Textbook</a:t>
            </a:r>
          </a:p>
          <a:p>
            <a:pPr eaLnBrk="1" hangingPunct="1"/>
            <a:r>
              <a:rPr lang="en-US" dirty="0"/>
              <a:t>Android Documentation</a:t>
            </a:r>
          </a:p>
          <a:p>
            <a:pPr lvl="1" eaLnBrk="1" hangingPunct="1"/>
            <a:r>
              <a:rPr lang="en-US" dirty="0">
                <a:hlinkClick r:id="rId2"/>
              </a:rPr>
              <a:t>https://developer.android.com/guide/components/fundamentals.html</a:t>
            </a:r>
            <a:endParaRPr lang="en-US" dirty="0"/>
          </a:p>
          <a:p>
            <a:pPr lvl="1" eaLnBrk="1" hangingPunct="1"/>
            <a:r>
              <a:rPr lang="en-US" dirty="0">
                <a:hlinkClick r:id="rId3"/>
              </a:rPr>
              <a:t>http://developer.android.com/tools/studio/index.html</a:t>
            </a:r>
            <a:endParaRPr lang="en-US" dirty="0"/>
          </a:p>
          <a:p>
            <a:pPr lvl="1" eaLnBrk="1" hangingPunct="1"/>
            <a:r>
              <a:rPr lang="en-US" dirty="0">
                <a:hlinkClick r:id="rId4"/>
              </a:rPr>
              <a:t>https://developer.android.com/training/basics/firstapp/creating-project.html</a:t>
            </a:r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35842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7EC3D1CE-EF1E-4AEC-84D1-B660C1B91899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358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729E6D-ED36-4E75-8DA4-B00C7FC826F5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540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5997B-2CED-A542-BB31-710F2074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7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3" name="Picture 1" descr="page19image12759024">
            <a:extLst>
              <a:ext uri="{FF2B5EF4-FFF2-40B4-BE49-F238E27FC236}">
                <a16:creationId xmlns:a16="http://schemas.microsoft.com/office/drawing/2014/main" id="{8E97103E-656D-2E4D-92DD-08ED05BBB3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636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263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resources from Java code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sz="1800" b="1" dirty="0"/>
              <a:t>package </a:t>
            </a:r>
            <a:r>
              <a:rPr lang="en-US" sz="1800" b="1" dirty="0" err="1"/>
              <a:t>test.simpleresources</a:t>
            </a:r>
            <a:r>
              <a:rPr lang="en-US" sz="1800" b="1" dirty="0"/>
              <a:t>;</a:t>
            </a:r>
          </a:p>
          <a:p>
            <a:pPr>
              <a:buNone/>
            </a:pPr>
            <a:endParaRPr lang="en-US" sz="1800" b="1" dirty="0"/>
          </a:p>
          <a:p>
            <a:pPr>
              <a:buNone/>
            </a:pPr>
            <a:r>
              <a:rPr lang="en-US" sz="1800" b="1" dirty="0"/>
              <a:t>import </a:t>
            </a:r>
            <a:r>
              <a:rPr lang="en-US" sz="1800" b="1" dirty="0" err="1"/>
              <a:t>android.app.Activity</a:t>
            </a:r>
            <a:r>
              <a:rPr lang="en-US" sz="1800" b="1" dirty="0"/>
              <a:t>;</a:t>
            </a:r>
          </a:p>
          <a:p>
            <a:pPr>
              <a:buNone/>
            </a:pPr>
            <a:r>
              <a:rPr lang="en-US" sz="1800" b="1" dirty="0"/>
              <a:t>import </a:t>
            </a:r>
            <a:r>
              <a:rPr lang="en-US" sz="1800" b="1" dirty="0" err="1"/>
              <a:t>android.graphics.drawable.ColorDrawable</a:t>
            </a:r>
            <a:r>
              <a:rPr lang="en-US" sz="1800" b="1" dirty="0"/>
              <a:t>;</a:t>
            </a:r>
          </a:p>
          <a:p>
            <a:pPr>
              <a:buNone/>
            </a:pPr>
            <a:r>
              <a:rPr lang="en-US" sz="1800" b="1" dirty="0"/>
              <a:t>import </a:t>
            </a:r>
            <a:r>
              <a:rPr lang="en-US" sz="1800" b="1" dirty="0" err="1"/>
              <a:t>android.os.Bundle</a:t>
            </a:r>
            <a:r>
              <a:rPr lang="en-US" sz="1800" b="1" dirty="0"/>
              <a:t>;</a:t>
            </a:r>
          </a:p>
          <a:p>
            <a:pPr>
              <a:buNone/>
            </a:pPr>
            <a:r>
              <a:rPr lang="en-US" sz="1800" b="1" dirty="0"/>
              <a:t>import </a:t>
            </a:r>
            <a:r>
              <a:rPr lang="en-US" sz="1800" b="1" dirty="0" err="1"/>
              <a:t>android.widget.ImageView</a:t>
            </a:r>
            <a:r>
              <a:rPr lang="en-US" sz="1800" b="1" dirty="0"/>
              <a:t>;</a:t>
            </a:r>
          </a:p>
          <a:p>
            <a:pPr>
              <a:buNone/>
            </a:pPr>
            <a:r>
              <a:rPr lang="en-US" sz="1800" b="1" dirty="0"/>
              <a:t>import </a:t>
            </a:r>
            <a:r>
              <a:rPr lang="en-US" sz="1800" b="1" dirty="0" err="1"/>
              <a:t>android.widget.TextView</a:t>
            </a:r>
            <a:r>
              <a:rPr lang="en-US" sz="1800" b="1" dirty="0"/>
              <a:t>;</a:t>
            </a:r>
          </a:p>
          <a:p>
            <a:pPr>
              <a:buNone/>
            </a:pPr>
            <a:endParaRPr lang="en-US" sz="1800" b="1" dirty="0"/>
          </a:p>
          <a:p>
            <a:pPr>
              <a:buNone/>
            </a:pPr>
            <a:r>
              <a:rPr lang="en-US" sz="1800" b="1" dirty="0"/>
              <a:t>public class </a:t>
            </a:r>
            <a:r>
              <a:rPr lang="en-US" sz="1800" b="1" dirty="0" err="1"/>
              <a:t>SimpleResource</a:t>
            </a:r>
            <a:r>
              <a:rPr lang="en-US" sz="1800" b="1" dirty="0"/>
              <a:t> extends Activity {</a:t>
            </a:r>
          </a:p>
          <a:p>
            <a:pPr>
              <a:buNone/>
            </a:pPr>
            <a:r>
              <a:rPr lang="en-US" sz="1800" b="1" dirty="0"/>
              <a:t>    /** Called when the activity is first created. */</a:t>
            </a:r>
          </a:p>
          <a:p>
            <a:pPr>
              <a:buNone/>
            </a:pPr>
            <a:r>
              <a:rPr lang="en-US" sz="1800" b="1" dirty="0"/>
              <a:t>    @Override</a:t>
            </a:r>
          </a:p>
          <a:p>
            <a:pPr>
              <a:buNone/>
            </a:pPr>
            <a:r>
              <a:rPr lang="en-US" sz="1800" b="1" dirty="0"/>
              <a:t>    public void </a:t>
            </a:r>
            <a:r>
              <a:rPr lang="en-US" sz="1800" b="1" dirty="0" err="1"/>
              <a:t>onCreate</a:t>
            </a:r>
            <a:r>
              <a:rPr lang="en-US" sz="1800" b="1" dirty="0"/>
              <a:t>(Bundle </a:t>
            </a:r>
            <a:r>
              <a:rPr lang="en-US" sz="1800" b="1" dirty="0" err="1"/>
              <a:t>savedInstanceState</a:t>
            </a:r>
            <a:r>
              <a:rPr lang="en-US" sz="1800" b="1" dirty="0"/>
              <a:t>) {</a:t>
            </a:r>
          </a:p>
          <a:p>
            <a:pPr>
              <a:buNone/>
            </a:pPr>
            <a:r>
              <a:rPr lang="en-US" sz="1800" b="1" dirty="0"/>
              <a:t>        </a:t>
            </a:r>
            <a:r>
              <a:rPr lang="en-US" sz="1800" b="1" dirty="0" err="1"/>
              <a:t>super.onCreate</a:t>
            </a:r>
            <a:r>
              <a:rPr lang="en-US" sz="1800" b="1" dirty="0"/>
              <a:t>(</a:t>
            </a:r>
            <a:r>
              <a:rPr lang="en-US" sz="1800" b="1" dirty="0" err="1"/>
              <a:t>savedInstanceState</a:t>
            </a:r>
            <a:r>
              <a:rPr lang="en-US" sz="1800" b="1" dirty="0"/>
              <a:t>);</a:t>
            </a:r>
          </a:p>
          <a:p>
            <a:pPr>
              <a:buNone/>
            </a:pPr>
            <a:r>
              <a:rPr lang="en-US" sz="1800" b="1" dirty="0"/>
              <a:t>        </a:t>
            </a:r>
            <a:r>
              <a:rPr lang="en-US" sz="1800" b="1" dirty="0" err="1"/>
              <a:t>setContentView</a:t>
            </a:r>
            <a:r>
              <a:rPr lang="en-US" sz="1800" b="1" dirty="0"/>
              <a:t>(</a:t>
            </a:r>
            <a:r>
              <a:rPr lang="en-US" sz="1800" b="1" dirty="0" err="1"/>
              <a:t>R.layout.main</a:t>
            </a:r>
            <a:r>
              <a:rPr lang="en-US" sz="1800" b="1" dirty="0"/>
              <a:t>);</a:t>
            </a:r>
          </a:p>
          <a:p>
            <a:pPr>
              <a:buNone/>
            </a:pPr>
            <a:r>
              <a:rPr lang="en-US" sz="1800" b="1" dirty="0"/>
              <a:t>                </a:t>
            </a:r>
          </a:p>
          <a:p>
            <a:pPr>
              <a:buNone/>
            </a:pPr>
            <a:r>
              <a:rPr lang="en-US" sz="1800" b="1" dirty="0"/>
              <a:t>        </a:t>
            </a:r>
            <a:endParaRPr lang="en-US" sz="1800" dirty="0"/>
          </a:p>
        </p:txBody>
      </p:sp>
      <p:sp>
        <p:nvSpPr>
          <p:cNvPr id="1126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95B89D2A-D77E-4ED0-918D-3C27467AC338}" type="datetime1">
              <a:rPr lang="en-US" smtClean="0"/>
              <a:pPr/>
              <a:t>12/8/2020</a:t>
            </a:fld>
            <a:endParaRPr lang="en-US"/>
          </a:p>
        </p:txBody>
      </p:sp>
      <p:sp>
        <p:nvSpPr>
          <p:cNvPr id="112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29AFBAE-E426-4090-B63A-A0FC8E1CF56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8424" y="2882528"/>
            <a:ext cx="3195093" cy="2985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2023" y="1916521"/>
            <a:ext cx="459486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/>
              <a:t>Software</a:t>
            </a:r>
            <a:r>
              <a:rPr sz="4800" spc="-127" dirty="0"/>
              <a:t> </a:t>
            </a:r>
            <a:r>
              <a:rPr sz="4800" spc="-7" dirty="0"/>
              <a:t>Testing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9807594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530944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47" dirty="0">
                <a:latin typeface="AoyagiKouzanFontT"/>
                <a:cs typeface="AoyagiKouzanFontT"/>
              </a:rPr>
              <a:t>Ｗ</a:t>
            </a:r>
            <a:r>
              <a:rPr sz="3733" spc="-47" dirty="0"/>
              <a:t>hat </a:t>
            </a:r>
            <a:r>
              <a:rPr sz="3733" spc="-7" dirty="0"/>
              <a:t>is </a:t>
            </a:r>
            <a:r>
              <a:rPr sz="3733" spc="-13" dirty="0"/>
              <a:t>Software</a:t>
            </a:r>
            <a:r>
              <a:rPr sz="3733" spc="-67" dirty="0"/>
              <a:t> </a:t>
            </a:r>
            <a:r>
              <a:rPr sz="3733" spc="-7" dirty="0"/>
              <a:t>Testing</a:t>
            </a:r>
            <a:endParaRPr sz="3733">
              <a:latin typeface="AoyagiKouzanFontT"/>
              <a:cs typeface="AoyagiKouzanFont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965" y="1568468"/>
            <a:ext cx="11057467" cy="313679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Software testing is an activity to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check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whether the actual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results match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the  expected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results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and to ensure that the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software system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is defect free. It involves  execution of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a software component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or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system component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to evaluate one or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more 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properties of</a:t>
            </a:r>
            <a:r>
              <a:rPr sz="2400" spc="-1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interest.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133">
              <a:latin typeface="Arial"/>
              <a:cs typeface="Arial"/>
            </a:endParaRPr>
          </a:p>
          <a:p>
            <a:pPr marL="16933">
              <a:spcBef>
                <a:spcPts val="7"/>
              </a:spcBef>
            </a:pP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TL;DR: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133">
              <a:latin typeface="Arial"/>
              <a:cs typeface="Arial"/>
            </a:endParaRPr>
          </a:p>
          <a:p>
            <a:pPr marL="16933">
              <a:spcBef>
                <a:spcPts val="7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Check whether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your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implementation is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matched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the project goal or</a:t>
            </a:r>
            <a:r>
              <a:rPr sz="2400" spc="-5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tasks.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3026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5" y="677405"/>
            <a:ext cx="508338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Why testing is</a:t>
            </a:r>
            <a:r>
              <a:rPr sz="3733" spc="-127" dirty="0"/>
              <a:t> </a:t>
            </a:r>
            <a:r>
              <a:rPr sz="3733" spc="-7" dirty="0"/>
              <a:t>important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6" y="1568469"/>
            <a:ext cx="10206567" cy="12551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Testing is important because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software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bugs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could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be expensive or even  dangerous. Software bugs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can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potentially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cause monetary(money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loss) and  human loss, history is full of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such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examples: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032" y="3114309"/>
            <a:ext cx="10895753" cy="228541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43642" marR="6773" indent="-427556">
              <a:lnSpc>
                <a:spcPct val="114599"/>
              </a:lnSpc>
              <a:spcBef>
                <a:spcPts val="133"/>
              </a:spcBef>
              <a:buChar char="●"/>
              <a:tabLst>
                <a:tab pos="443642" algn="l"/>
                <a:tab pos="444489" algn="l"/>
              </a:tabLst>
            </a:pP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Nissan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cars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have to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recall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over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1 million cars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from the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market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due to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software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failure in the airbag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sensory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detectors.  There has been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reported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two accident due to this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software</a:t>
            </a:r>
            <a:r>
              <a:rPr sz="1600" spc="-27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failure.</a:t>
            </a:r>
            <a:endParaRPr sz="1600">
              <a:latin typeface="Arial"/>
              <a:cs typeface="Arial"/>
            </a:endParaRPr>
          </a:p>
          <a:p>
            <a:pPr marL="443642" marR="213355" indent="-427556">
              <a:lnSpc>
                <a:spcPct val="114599"/>
              </a:lnSpc>
              <a:buChar char="●"/>
              <a:tabLst>
                <a:tab pos="443642" algn="l"/>
                <a:tab pos="444489" algn="l"/>
              </a:tabLst>
            </a:pP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Starbucks was forced to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close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about 60 percent of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stores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in the U.S and Canada due to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software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failure in its POS 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system.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At one point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store served coffee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for free as they unable to process the</a:t>
            </a:r>
            <a:r>
              <a:rPr sz="1600" spc="-5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transaction.</a:t>
            </a:r>
            <a:endParaRPr sz="1600">
              <a:latin typeface="Arial"/>
              <a:cs typeface="Arial"/>
            </a:endParaRPr>
          </a:p>
          <a:p>
            <a:pPr marL="443642" marR="360671" indent="-427556">
              <a:lnSpc>
                <a:spcPct val="114599"/>
              </a:lnSpc>
              <a:buChar char="●"/>
              <a:tabLst>
                <a:tab pos="443642" algn="l"/>
                <a:tab pos="444489" algn="l"/>
              </a:tabLst>
            </a:pP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Some of the Amazon’s third party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retailers saw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their product price is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reduced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to 1p due to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a software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glitch. They  were left with heavy</a:t>
            </a:r>
            <a:r>
              <a:rPr sz="1600" spc="-1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losses.</a:t>
            </a:r>
            <a:endParaRPr sz="1600">
              <a:latin typeface="Arial"/>
              <a:cs typeface="Arial"/>
            </a:endParaRPr>
          </a:p>
          <a:p>
            <a:pPr marL="443642" indent="-427556">
              <a:spcBef>
                <a:spcPts val="279"/>
              </a:spcBef>
              <a:buChar char="●"/>
              <a:tabLst>
                <a:tab pos="443642" algn="l"/>
                <a:tab pos="444489" algn="l"/>
              </a:tabLst>
            </a:pP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China Airlines Airbus A300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crashed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due to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a software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bug on April 26, 1994,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killing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264 innocent</a:t>
            </a:r>
            <a:r>
              <a:rPr sz="1600" spc="-5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live</a:t>
            </a:r>
            <a:endParaRPr sz="1600">
              <a:latin typeface="Arial"/>
              <a:cs typeface="Arial"/>
            </a:endParaRPr>
          </a:p>
          <a:p>
            <a:pPr marL="443642" indent="-427556">
              <a:spcBef>
                <a:spcPts val="279"/>
              </a:spcBef>
              <a:buChar char="●"/>
              <a:tabLst>
                <a:tab pos="443642" algn="l"/>
                <a:tab pos="444489" algn="l"/>
              </a:tabLst>
            </a:pP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….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2966" y="5594359"/>
            <a:ext cx="10314093" cy="8303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If Origami made user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to </a:t>
            </a: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loss money even we can refund but reputation,  customer relationship,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… </a:t>
            </a: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all may</a:t>
            </a:r>
            <a:r>
              <a:rPr sz="2400" b="1" spc="-27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loss.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09766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5" y="677405"/>
            <a:ext cx="499872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13" dirty="0"/>
              <a:t>Software </a:t>
            </a:r>
            <a:r>
              <a:rPr sz="3733" spc="-7" dirty="0"/>
              <a:t>Testing</a:t>
            </a:r>
            <a:r>
              <a:rPr sz="3733" spc="-120" dirty="0"/>
              <a:t> </a:t>
            </a:r>
            <a:r>
              <a:rPr sz="3733" spc="-7" dirty="0"/>
              <a:t>Types</a:t>
            </a:r>
            <a:endParaRPr sz="3733"/>
          </a:p>
        </p:txBody>
      </p:sp>
      <p:sp>
        <p:nvSpPr>
          <p:cNvPr id="3" name="object 3"/>
          <p:cNvSpPr/>
          <p:nvPr/>
        </p:nvSpPr>
        <p:spPr>
          <a:xfrm>
            <a:off x="1730088" y="2174745"/>
            <a:ext cx="2593515" cy="2824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579631" y="1621781"/>
            <a:ext cx="2687319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White Box</a:t>
            </a:r>
            <a:r>
              <a:rPr sz="2400" b="1" spc="-11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Testing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9556" y="1560975"/>
            <a:ext cx="26737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Black Box</a:t>
            </a:r>
            <a:r>
              <a:rPr sz="2400" b="1" spc="-11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Testing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40485" y="2386631"/>
            <a:ext cx="2420928" cy="2214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1570131" y="5295635"/>
            <a:ext cx="31673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It’s </a:t>
            </a:r>
            <a:r>
              <a:rPr sz="1867" b="1" spc="-7" dirty="0">
                <a:latin typeface="Arial"/>
                <a:cs typeface="Arial"/>
              </a:rPr>
              <a:t>Software Engineer</a:t>
            </a:r>
            <a:r>
              <a:rPr sz="1867" spc="-7" dirty="0">
                <a:latin typeface="Arial"/>
                <a:cs typeface="Arial"/>
              </a:rPr>
              <a:t>’s</a:t>
            </a:r>
            <a:r>
              <a:rPr sz="1867" spc="-6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duty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66272" y="5295635"/>
            <a:ext cx="1442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It’s </a:t>
            </a:r>
            <a:r>
              <a:rPr sz="1867" b="1" spc="-7" dirty="0">
                <a:latin typeface="Arial"/>
                <a:cs typeface="Arial"/>
              </a:rPr>
              <a:t>QA</a:t>
            </a:r>
            <a:r>
              <a:rPr sz="1867" spc="-7" dirty="0">
                <a:latin typeface="Arial"/>
                <a:cs typeface="Arial"/>
              </a:rPr>
              <a:t>’s</a:t>
            </a:r>
            <a:r>
              <a:rPr sz="1867" spc="-9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duty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49775" y="2585384"/>
            <a:ext cx="2810087" cy="14277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64808" indent="-448722">
              <a:lnSpc>
                <a:spcPts val="2219"/>
              </a:lnSpc>
              <a:spcBef>
                <a:spcPts val="133"/>
              </a:spcBef>
              <a:buChar char="●"/>
              <a:tabLst>
                <a:tab pos="463962" algn="l"/>
                <a:tab pos="465655" algn="l"/>
              </a:tabLst>
            </a:pPr>
            <a:r>
              <a:rPr sz="1867" spc="-7" dirty="0">
                <a:latin typeface="Arial"/>
                <a:cs typeface="Arial"/>
              </a:rPr>
              <a:t>Use Case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Testing</a:t>
            </a:r>
            <a:endParaRPr sz="1867">
              <a:latin typeface="Arial"/>
              <a:cs typeface="Arial"/>
            </a:endParaRPr>
          </a:p>
          <a:p>
            <a:pPr marL="464808" marR="6773" indent="-448722">
              <a:lnSpc>
                <a:spcPts val="2200"/>
              </a:lnSpc>
              <a:spcBef>
                <a:spcPts val="87"/>
              </a:spcBef>
              <a:buChar char="●"/>
              <a:tabLst>
                <a:tab pos="463962" algn="l"/>
                <a:tab pos="465655" algn="l"/>
              </a:tabLst>
            </a:pPr>
            <a:r>
              <a:rPr sz="1867" spc="-7" dirty="0">
                <a:latin typeface="Arial"/>
                <a:cs typeface="Arial"/>
              </a:rPr>
              <a:t>Software</a:t>
            </a:r>
            <a:r>
              <a:rPr sz="1867" spc="-11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performance  testing</a:t>
            </a:r>
            <a:endParaRPr sz="1867">
              <a:latin typeface="Arial"/>
              <a:cs typeface="Arial"/>
            </a:endParaRPr>
          </a:p>
          <a:p>
            <a:pPr marL="464808" indent="-448722">
              <a:lnSpc>
                <a:spcPts val="2113"/>
              </a:lnSpc>
              <a:buChar char="●"/>
              <a:tabLst>
                <a:tab pos="463962" algn="l"/>
                <a:tab pos="465655" algn="l"/>
              </a:tabLst>
            </a:pPr>
            <a:r>
              <a:rPr sz="1867" spc="-7" dirty="0">
                <a:latin typeface="Arial"/>
                <a:cs typeface="Arial"/>
              </a:rPr>
              <a:t>Pressure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Testing</a:t>
            </a:r>
            <a:endParaRPr sz="1867">
              <a:latin typeface="Arial"/>
              <a:cs typeface="Arial"/>
            </a:endParaRPr>
          </a:p>
          <a:p>
            <a:pPr marL="464808" indent="-448722">
              <a:lnSpc>
                <a:spcPts val="2219"/>
              </a:lnSpc>
              <a:buChar char="●"/>
              <a:tabLst>
                <a:tab pos="463962" algn="l"/>
                <a:tab pos="465655" algn="l"/>
              </a:tabLst>
            </a:pPr>
            <a:r>
              <a:rPr sz="1867" spc="-7" dirty="0">
                <a:latin typeface="Arial"/>
                <a:cs typeface="Arial"/>
              </a:rPr>
              <a:t>...</a:t>
            </a:r>
            <a:endParaRPr sz="18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65950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7327" y="115261"/>
            <a:ext cx="6793141" cy="6454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363558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289983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Testing</a:t>
            </a:r>
            <a:r>
              <a:rPr sz="3733" spc="-127" dirty="0"/>
              <a:t> </a:t>
            </a:r>
            <a:r>
              <a:rPr sz="3733" spc="-7" dirty="0"/>
              <a:t>Cycle</a:t>
            </a:r>
            <a:endParaRPr sz="3733"/>
          </a:p>
        </p:txBody>
      </p:sp>
      <p:sp>
        <p:nvSpPr>
          <p:cNvPr id="3" name="object 3"/>
          <p:cNvSpPr/>
          <p:nvPr/>
        </p:nvSpPr>
        <p:spPr>
          <a:xfrm>
            <a:off x="807582" y="2169596"/>
            <a:ext cx="3035293" cy="3022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613658" y="2067996"/>
            <a:ext cx="7023085" cy="3225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1180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7927" y="685800"/>
            <a:ext cx="10656145" cy="4998270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93"/>
              </a:spcBef>
            </a:pPr>
            <a:r>
              <a:rPr lang="en-CA" sz="4000" spc="-13" dirty="0">
                <a:latin typeface="Arial"/>
                <a:cs typeface="Arial"/>
              </a:rPr>
              <a:t>Software Testing is something </a:t>
            </a:r>
            <a:r>
              <a:rPr lang="en-CA" sz="4000" spc="-7" dirty="0">
                <a:latin typeface="Arial"/>
                <a:cs typeface="Arial"/>
              </a:rPr>
              <a:t>we are not used </a:t>
            </a:r>
            <a:r>
              <a:rPr lang="en-CA" sz="4000" spc="-13" dirty="0">
                <a:latin typeface="Arial"/>
                <a:cs typeface="Arial"/>
              </a:rPr>
              <a:t>to  </a:t>
            </a:r>
            <a:r>
              <a:rPr lang="en-CA" sz="4000" spc="-7" dirty="0">
                <a:latin typeface="Arial"/>
                <a:cs typeface="Arial"/>
              </a:rPr>
              <a:t>do, we </a:t>
            </a:r>
            <a:r>
              <a:rPr lang="en-CA" sz="4000" spc="-13" dirty="0">
                <a:latin typeface="Arial"/>
                <a:cs typeface="Arial"/>
              </a:rPr>
              <a:t>feel </a:t>
            </a:r>
            <a:r>
              <a:rPr lang="en-CA" sz="4000" spc="-7" dirty="0">
                <a:latin typeface="Arial"/>
                <a:cs typeface="Arial"/>
              </a:rPr>
              <a:t>it is </a:t>
            </a:r>
            <a:r>
              <a:rPr lang="en-CA" sz="4000" spc="-13" dirty="0">
                <a:latin typeface="Arial"/>
                <a:cs typeface="Arial"/>
              </a:rPr>
              <a:t>troublesome, and it takes </a:t>
            </a:r>
            <a:r>
              <a:rPr lang="en-CA" sz="4000" dirty="0">
                <a:latin typeface="Arial"/>
                <a:cs typeface="Arial"/>
              </a:rPr>
              <a:t>a </a:t>
            </a:r>
            <a:r>
              <a:rPr lang="en-CA" sz="4000" spc="-7" dirty="0">
                <a:latin typeface="Arial"/>
                <a:cs typeface="Arial"/>
              </a:rPr>
              <a:t>lot of  </a:t>
            </a:r>
            <a:r>
              <a:rPr lang="en-CA" sz="4000" spc="-13" dirty="0">
                <a:latin typeface="Arial"/>
                <a:cs typeface="Arial"/>
              </a:rPr>
              <a:t>time. </a:t>
            </a:r>
          </a:p>
          <a:p>
            <a:pPr marL="16933" marR="6773">
              <a:lnSpc>
                <a:spcPct val="100699"/>
              </a:lnSpc>
              <a:spcBef>
                <a:spcPts val="93"/>
              </a:spcBef>
            </a:pPr>
            <a:endParaRPr lang="en-CA" sz="4000" spc="-13" dirty="0">
              <a:latin typeface="Arial"/>
              <a:cs typeface="Arial"/>
            </a:endParaRPr>
          </a:p>
          <a:p>
            <a:pPr marL="16933" marR="6773">
              <a:lnSpc>
                <a:spcPct val="100699"/>
              </a:lnSpc>
              <a:spcBef>
                <a:spcPts val="93"/>
              </a:spcBef>
            </a:pPr>
            <a:r>
              <a:rPr lang="en-CA" sz="4000" spc="-13" dirty="0">
                <a:latin typeface="Arial"/>
                <a:cs typeface="Arial"/>
              </a:rPr>
              <a:t>But </a:t>
            </a:r>
            <a:r>
              <a:rPr lang="en-CA" sz="4000" spc="-7" dirty="0">
                <a:latin typeface="Arial"/>
                <a:cs typeface="Arial"/>
              </a:rPr>
              <a:t>it is </a:t>
            </a:r>
            <a:r>
              <a:rPr lang="en-CA" sz="4000" dirty="0">
                <a:latin typeface="Arial"/>
                <a:cs typeface="Arial"/>
              </a:rPr>
              <a:t>a </a:t>
            </a:r>
            <a:r>
              <a:rPr lang="en-CA" sz="4000" spc="-7" dirty="0">
                <a:latin typeface="Arial"/>
                <a:cs typeface="Arial"/>
              </a:rPr>
              <a:t>part of </a:t>
            </a:r>
            <a:r>
              <a:rPr lang="en-CA" sz="4000" b="1" spc="-13" dirty="0">
                <a:latin typeface="Arial"/>
                <a:cs typeface="Arial"/>
              </a:rPr>
              <a:t>Software  </a:t>
            </a:r>
            <a:r>
              <a:rPr lang="en-CA" sz="4000" b="1" spc="-7" dirty="0">
                <a:latin typeface="Arial"/>
                <a:cs typeface="Arial"/>
              </a:rPr>
              <a:t>Development </a:t>
            </a:r>
            <a:r>
              <a:rPr lang="en-CA" sz="4000" spc="-7" dirty="0">
                <a:latin typeface="Arial"/>
                <a:cs typeface="Arial"/>
              </a:rPr>
              <a:t>and it is </a:t>
            </a:r>
            <a:r>
              <a:rPr lang="en-CA" sz="4000" spc="-13" dirty="0">
                <a:latin typeface="Arial"/>
                <a:cs typeface="Arial"/>
              </a:rPr>
              <a:t>the </a:t>
            </a:r>
            <a:r>
              <a:rPr lang="en-CA" sz="4000" spc="-7" dirty="0">
                <a:latin typeface="Arial"/>
                <a:cs typeface="Arial"/>
              </a:rPr>
              <a:t>most we  need to be </a:t>
            </a:r>
            <a:r>
              <a:rPr lang="en-CA" sz="4000" b="1" spc="-7" dirty="0">
                <a:latin typeface="Arial"/>
                <a:cs typeface="Arial"/>
              </a:rPr>
              <a:t>serious </a:t>
            </a:r>
            <a:r>
              <a:rPr lang="en-CA" sz="4000" spc="-7" dirty="0">
                <a:latin typeface="Arial"/>
                <a:cs typeface="Arial"/>
              </a:rPr>
              <a:t>on.</a:t>
            </a:r>
          </a:p>
          <a:p>
            <a:pPr marL="16933" marR="6773">
              <a:lnSpc>
                <a:spcPct val="100699"/>
              </a:lnSpc>
              <a:spcBef>
                <a:spcPts val="93"/>
              </a:spcBef>
            </a:pPr>
            <a:r>
              <a:rPr lang="en-CA" sz="4000" spc="-7" dirty="0">
                <a:latin typeface="Arial"/>
                <a:cs typeface="Arial"/>
              </a:rPr>
              <a:t> </a:t>
            </a:r>
          </a:p>
          <a:p>
            <a:pPr marL="16933" marR="6773">
              <a:lnSpc>
                <a:spcPct val="100699"/>
              </a:lnSpc>
              <a:spcBef>
                <a:spcPts val="93"/>
              </a:spcBef>
            </a:pPr>
            <a:r>
              <a:rPr lang="en-CA" sz="4000" spc="-13" dirty="0">
                <a:latin typeface="Arial"/>
                <a:cs typeface="Arial"/>
              </a:rPr>
              <a:t>Additionally, </a:t>
            </a:r>
            <a:r>
              <a:rPr lang="en-CA" sz="4000" spc="-7" dirty="0">
                <a:latin typeface="Arial"/>
                <a:cs typeface="Arial"/>
              </a:rPr>
              <a:t>it  </a:t>
            </a:r>
            <a:r>
              <a:rPr lang="en-CA" sz="4000" dirty="0">
                <a:latin typeface="Arial"/>
                <a:cs typeface="Arial"/>
              </a:rPr>
              <a:t>can </a:t>
            </a:r>
            <a:r>
              <a:rPr lang="en-CA" sz="4000" b="1" spc="-7" dirty="0">
                <a:latin typeface="Arial"/>
                <a:cs typeface="Arial"/>
              </a:rPr>
              <a:t>improve</a:t>
            </a:r>
            <a:r>
              <a:rPr lang="en-CA" sz="4000" spc="-7" dirty="0">
                <a:latin typeface="Arial"/>
                <a:cs typeface="Arial"/>
              </a:rPr>
              <a:t> the code quality</a:t>
            </a:r>
            <a:r>
              <a:rPr lang="en-CA" sz="4000" dirty="0">
                <a:latin typeface="Arial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00774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1012" y="1892988"/>
            <a:ext cx="347895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/>
              <a:t>Android</a:t>
            </a:r>
            <a:r>
              <a:rPr sz="4800" spc="-127" dirty="0"/>
              <a:t> </a:t>
            </a:r>
            <a:r>
              <a:rPr sz="4800" spc="-7" dirty="0"/>
              <a:t>Test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4450692" y="2858993"/>
            <a:ext cx="3290625" cy="2461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684296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2560319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Unit</a:t>
            </a:r>
            <a:r>
              <a:rPr sz="3733" spc="-120" dirty="0"/>
              <a:t> </a:t>
            </a:r>
            <a:r>
              <a:rPr sz="3733" spc="-7" dirty="0"/>
              <a:t>Testing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6" y="1568469"/>
            <a:ext cx="10983807" cy="496665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163403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Def: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unit test </a:t>
            </a:r>
            <a:r>
              <a:rPr sz="2400" dirty="0">
                <a:latin typeface="Arial"/>
                <a:cs typeface="Arial"/>
              </a:rPr>
              <a:t>should </a:t>
            </a:r>
            <a:r>
              <a:rPr sz="2400" spc="-7" dirty="0">
                <a:latin typeface="Arial"/>
                <a:cs typeface="Arial"/>
              </a:rPr>
              <a:t>test </a:t>
            </a:r>
            <a:r>
              <a:rPr sz="2400" dirty="0">
                <a:latin typeface="Arial"/>
                <a:cs typeface="Arial"/>
              </a:rPr>
              <a:t>a class </a:t>
            </a:r>
            <a:r>
              <a:rPr sz="2400" spc="-7" dirty="0">
                <a:latin typeface="Arial"/>
                <a:cs typeface="Arial"/>
              </a:rPr>
              <a:t>in isolation. Side effects from other </a:t>
            </a:r>
            <a:r>
              <a:rPr sz="2400" dirty="0">
                <a:latin typeface="Arial"/>
                <a:cs typeface="Arial"/>
              </a:rPr>
              <a:t>classes </a:t>
            </a:r>
            <a:r>
              <a:rPr sz="2400" spc="-7" dirty="0">
                <a:latin typeface="Arial"/>
                <a:cs typeface="Arial"/>
              </a:rPr>
              <a:t>or  the </a:t>
            </a:r>
            <a:r>
              <a:rPr sz="2400" dirty="0">
                <a:latin typeface="Arial"/>
                <a:cs typeface="Arial"/>
              </a:rPr>
              <a:t>system should </a:t>
            </a:r>
            <a:r>
              <a:rPr sz="2400" spc="-7" dirty="0">
                <a:latin typeface="Arial"/>
                <a:cs typeface="Arial"/>
              </a:rPr>
              <a:t>be eliminated if possible. To eliminate these </a:t>
            </a:r>
            <a:r>
              <a:rPr sz="2400" dirty="0">
                <a:latin typeface="Arial"/>
                <a:cs typeface="Arial"/>
              </a:rPr>
              <a:t>side </a:t>
            </a:r>
            <a:r>
              <a:rPr sz="2400" spc="-7" dirty="0">
                <a:latin typeface="Arial"/>
                <a:cs typeface="Arial"/>
              </a:rPr>
              <a:t>effects </a:t>
            </a:r>
            <a:r>
              <a:rPr sz="2400" dirty="0">
                <a:latin typeface="Arial"/>
                <a:cs typeface="Arial"/>
              </a:rPr>
              <a:t>you  </a:t>
            </a:r>
            <a:r>
              <a:rPr sz="2400" spc="-7" dirty="0">
                <a:latin typeface="Arial"/>
                <a:cs typeface="Arial"/>
              </a:rPr>
              <a:t>have to </a:t>
            </a:r>
            <a:r>
              <a:rPr sz="2400" dirty="0">
                <a:latin typeface="Arial"/>
                <a:cs typeface="Arial"/>
              </a:rPr>
              <a:t>replace </a:t>
            </a:r>
            <a:r>
              <a:rPr sz="2400" spc="-7" dirty="0">
                <a:latin typeface="Arial"/>
                <a:cs typeface="Arial"/>
              </a:rPr>
              <a:t>dependencies to other </a:t>
            </a:r>
            <a:r>
              <a:rPr sz="2400" dirty="0">
                <a:latin typeface="Arial"/>
                <a:cs typeface="Arial"/>
              </a:rPr>
              <a:t>classes. </a:t>
            </a:r>
            <a:r>
              <a:rPr sz="2400" spc="-7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7" dirty="0">
                <a:latin typeface="Arial"/>
                <a:cs typeface="Arial"/>
              </a:rPr>
              <a:t>be done </a:t>
            </a:r>
            <a:r>
              <a:rPr sz="2400" dirty="0">
                <a:latin typeface="Arial"/>
                <a:cs typeface="Arial"/>
              </a:rPr>
              <a:t>via </a:t>
            </a:r>
            <a:r>
              <a:rPr sz="2400" spc="-7" dirty="0">
                <a:latin typeface="Arial"/>
                <a:cs typeface="Arial"/>
              </a:rPr>
              <a:t>using  </a:t>
            </a:r>
            <a:r>
              <a:rPr sz="2400" dirty="0">
                <a:latin typeface="Arial"/>
                <a:cs typeface="Arial"/>
              </a:rPr>
              <a:t>replacements </a:t>
            </a:r>
            <a:r>
              <a:rPr sz="2400" spc="-7" dirty="0">
                <a:latin typeface="Arial"/>
                <a:cs typeface="Arial"/>
              </a:rPr>
              <a:t>for the </a:t>
            </a:r>
            <a:r>
              <a:rPr sz="2400" dirty="0">
                <a:latin typeface="Arial"/>
                <a:cs typeface="Arial"/>
              </a:rPr>
              <a:t>real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dependencies.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33"/>
              </a:spcBef>
            </a:pPr>
            <a:endParaRPr sz="3200" dirty="0">
              <a:latin typeface="Arial"/>
              <a:cs typeface="Arial"/>
            </a:endParaRPr>
          </a:p>
          <a:p>
            <a:pPr marL="16933">
              <a:spcBef>
                <a:spcPts val="7"/>
              </a:spcBef>
            </a:pPr>
            <a:r>
              <a:rPr sz="2400" dirty="0">
                <a:latin typeface="Arial"/>
                <a:cs typeface="Arial"/>
              </a:rPr>
              <a:t>3 </a:t>
            </a:r>
            <a:r>
              <a:rPr sz="2400" spc="-7" dirty="0">
                <a:latin typeface="Arial"/>
                <a:cs typeface="Arial"/>
              </a:rPr>
              <a:t>phases(Also </a:t>
            </a:r>
            <a:r>
              <a:rPr sz="2400" dirty="0">
                <a:latin typeface="Arial"/>
                <a:cs typeface="Arial"/>
              </a:rPr>
              <a:t>known </a:t>
            </a:r>
            <a:r>
              <a:rPr sz="2400" spc="-7" dirty="0">
                <a:latin typeface="Arial"/>
                <a:cs typeface="Arial"/>
              </a:rPr>
              <a:t>as Arrange, Act and Assert, or </a:t>
            </a:r>
            <a:r>
              <a:rPr sz="2400" dirty="0">
                <a:latin typeface="Arial"/>
                <a:cs typeface="Arial"/>
              </a:rPr>
              <a:t>simply</a:t>
            </a:r>
            <a:r>
              <a:rPr sz="2400" spc="-6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AAA.):</a:t>
            </a:r>
            <a:endParaRPr sz="2400" dirty="0">
              <a:latin typeface="Arial"/>
              <a:cs typeface="Arial"/>
            </a:endParaRPr>
          </a:p>
          <a:p>
            <a:pPr marL="1235256" marR="568098" indent="-559631">
              <a:lnSpc>
                <a:spcPct val="114599"/>
              </a:lnSpc>
              <a:spcBef>
                <a:spcPts val="2100"/>
              </a:spcBef>
              <a:buAutoNum type="arabicPeriod"/>
              <a:tabLst>
                <a:tab pos="1235256" algn="l"/>
                <a:tab pos="1236102" algn="l"/>
              </a:tabLst>
            </a:pPr>
            <a:r>
              <a:rPr sz="2400" spc="-7" dirty="0">
                <a:latin typeface="Arial"/>
                <a:cs typeface="Arial"/>
              </a:rPr>
              <a:t>First, it initializes </a:t>
            </a:r>
            <a:r>
              <a:rPr sz="2400" dirty="0">
                <a:latin typeface="Arial"/>
                <a:cs typeface="Arial"/>
              </a:rPr>
              <a:t>a small </a:t>
            </a:r>
            <a:r>
              <a:rPr sz="2400" spc="-7" dirty="0">
                <a:latin typeface="Arial"/>
                <a:cs typeface="Arial"/>
              </a:rPr>
              <a:t>piece of an application it wants to test </a:t>
            </a:r>
            <a:r>
              <a:rPr sz="2400" dirty="0">
                <a:latin typeface="Arial"/>
                <a:cs typeface="Arial"/>
              </a:rPr>
              <a:t>(also  known </a:t>
            </a:r>
            <a:r>
              <a:rPr sz="2400" spc="-7" dirty="0">
                <a:latin typeface="Arial"/>
                <a:cs typeface="Arial"/>
              </a:rPr>
              <a:t>as the </a:t>
            </a:r>
            <a:r>
              <a:rPr sz="2400" dirty="0">
                <a:latin typeface="Arial"/>
                <a:cs typeface="Arial"/>
              </a:rPr>
              <a:t>system </a:t>
            </a:r>
            <a:r>
              <a:rPr sz="2400" spc="-7" dirty="0">
                <a:latin typeface="Arial"/>
                <a:cs typeface="Arial"/>
              </a:rPr>
              <a:t>under test, or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SUT)</a:t>
            </a:r>
            <a:endParaRPr sz="2400" dirty="0">
              <a:latin typeface="Arial"/>
              <a:cs typeface="Arial"/>
            </a:endParaRPr>
          </a:p>
          <a:p>
            <a:pPr marL="1235256" marR="6773" indent="-559631">
              <a:lnSpc>
                <a:spcPct val="114599"/>
              </a:lnSpc>
              <a:buAutoNum type="arabicPeriod"/>
              <a:tabLst>
                <a:tab pos="1235256" algn="l"/>
                <a:tab pos="1236102" algn="l"/>
              </a:tabLst>
            </a:pPr>
            <a:r>
              <a:rPr sz="2400" spc="-7" dirty="0">
                <a:latin typeface="Arial"/>
                <a:cs typeface="Arial"/>
              </a:rPr>
              <a:t>then it applies </a:t>
            </a:r>
            <a:r>
              <a:rPr sz="2400" dirty="0">
                <a:latin typeface="Arial"/>
                <a:cs typeface="Arial"/>
              </a:rPr>
              <a:t>some stimulus </a:t>
            </a:r>
            <a:r>
              <a:rPr sz="2400" spc="-7" dirty="0">
                <a:latin typeface="Arial"/>
                <a:cs typeface="Arial"/>
              </a:rPr>
              <a:t>to the </a:t>
            </a:r>
            <a:r>
              <a:rPr sz="2400" dirty="0">
                <a:latin typeface="Arial"/>
                <a:cs typeface="Arial"/>
              </a:rPr>
              <a:t>system </a:t>
            </a:r>
            <a:r>
              <a:rPr sz="2400" spc="-7" dirty="0">
                <a:latin typeface="Arial"/>
                <a:cs typeface="Arial"/>
              </a:rPr>
              <a:t>under test </a:t>
            </a:r>
            <a:r>
              <a:rPr sz="2400" dirty="0">
                <a:latin typeface="Arial"/>
                <a:cs typeface="Arial"/>
              </a:rPr>
              <a:t>(usually </a:t>
            </a:r>
            <a:r>
              <a:rPr sz="2400" spc="-7" dirty="0">
                <a:latin typeface="Arial"/>
                <a:cs typeface="Arial"/>
              </a:rPr>
              <a:t>by </a:t>
            </a:r>
            <a:r>
              <a:rPr sz="2400" dirty="0">
                <a:latin typeface="Arial"/>
                <a:cs typeface="Arial"/>
              </a:rPr>
              <a:t>calling  a method </a:t>
            </a:r>
            <a:r>
              <a:rPr sz="2400" spc="-7" dirty="0">
                <a:latin typeface="Arial"/>
                <a:cs typeface="Arial"/>
              </a:rPr>
              <a:t>on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it)</a:t>
            </a:r>
            <a:endParaRPr sz="2400" dirty="0">
              <a:latin typeface="Arial"/>
              <a:cs typeface="Arial"/>
            </a:endParaRPr>
          </a:p>
          <a:p>
            <a:pPr marL="1236102" indent="-559631">
              <a:spcBef>
                <a:spcPts val="420"/>
              </a:spcBef>
              <a:buAutoNum type="arabicPeriod"/>
              <a:tabLst>
                <a:tab pos="1235256" algn="l"/>
                <a:tab pos="1236102" algn="l"/>
              </a:tabLst>
            </a:pPr>
            <a:r>
              <a:rPr sz="2400" spc="-7" dirty="0">
                <a:latin typeface="Arial"/>
                <a:cs typeface="Arial"/>
              </a:rPr>
              <a:t>finally, it observes the </a:t>
            </a:r>
            <a:r>
              <a:rPr sz="2400" dirty="0">
                <a:latin typeface="Arial"/>
                <a:cs typeface="Arial"/>
              </a:rPr>
              <a:t>resulting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behavior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95072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547793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What’s the good Unit</a:t>
            </a:r>
            <a:r>
              <a:rPr sz="3733" spc="-127" dirty="0"/>
              <a:t> </a:t>
            </a:r>
            <a:r>
              <a:rPr sz="3733" spc="-7" dirty="0"/>
              <a:t>Test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633665" y="1568468"/>
            <a:ext cx="3873500" cy="2122802"/>
          </a:xfrm>
          <a:prstGeom prst="rect">
            <a:avLst/>
          </a:prstGeom>
        </p:spPr>
        <p:txBody>
          <a:bodyPr vert="horz" wrap="square" lIns="0" tIns="70272" rIns="0" bIns="0" rtlCol="0">
            <a:spAutoFit/>
          </a:bodyPr>
          <a:lstStyle/>
          <a:p>
            <a:pPr marL="505447" indent="-489361">
              <a:spcBef>
                <a:spcPts val="552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Easy to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write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Readable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Reliable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Fast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Truly unit, not</a:t>
            </a:r>
            <a:r>
              <a:rPr sz="2400" spc="-10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integration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6121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9126</Words>
  <Application>Microsoft Office PowerPoint</Application>
  <PresentationFormat>Widescreen</PresentationFormat>
  <Paragraphs>1149</Paragraphs>
  <Slides>128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6" baseType="lpstr">
      <vt:lpstr>AoyagiKouzanFontT</vt:lpstr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COMP3074 Mobile App Development I</vt:lpstr>
      <vt:lpstr>This week</vt:lpstr>
      <vt:lpstr>Creating Intents with Action and Data</vt:lpstr>
      <vt:lpstr>Launching an Activity Belonging to Another Application</vt:lpstr>
      <vt:lpstr>How to Launch another Activity</vt:lpstr>
      <vt:lpstr>Setting Simple Resource Values</vt:lpstr>
      <vt:lpstr>Setting Simple Resource Values</vt:lpstr>
      <vt:lpstr>Setting Simple Resource Values</vt:lpstr>
      <vt:lpstr>Accessing resources from Java code</vt:lpstr>
      <vt:lpstr>Accessing resources from Java code</vt:lpstr>
      <vt:lpstr>Simple Resources example</vt:lpstr>
      <vt:lpstr>QUESTIONS</vt:lpstr>
      <vt:lpstr>Defining String Arrays</vt:lpstr>
      <vt:lpstr>Working with Resources</vt:lpstr>
      <vt:lpstr>Working with Colors</vt:lpstr>
      <vt:lpstr>Working with Simple Drawables</vt:lpstr>
      <vt:lpstr>Using Image Resources Programmatically</vt:lpstr>
      <vt:lpstr>Android Views</vt:lpstr>
      <vt:lpstr>Creating Layouts Using XML Resources</vt:lpstr>
      <vt:lpstr>Creating Layouts Using XML Resources</vt:lpstr>
      <vt:lpstr>Creating Layouts Using XML Resources</vt:lpstr>
      <vt:lpstr>Creating Layouts Programmatically</vt:lpstr>
      <vt:lpstr>Creating Layouts Programmatically</vt:lpstr>
      <vt:lpstr>Creating Layouts Programmatically</vt:lpstr>
      <vt:lpstr>Organizing Your User Interface</vt:lpstr>
      <vt:lpstr>Android Controls</vt:lpstr>
      <vt:lpstr>Displaying Text to Users with TextView</vt:lpstr>
      <vt:lpstr>Displaying Text to Users with TextView</vt:lpstr>
      <vt:lpstr>Displaying Text to Users with TextView</vt:lpstr>
      <vt:lpstr>Retrieving Data from Users</vt:lpstr>
      <vt:lpstr>Retrieving Data from Users</vt:lpstr>
      <vt:lpstr>Using Buttons</vt:lpstr>
      <vt:lpstr>Using Buttons</vt:lpstr>
      <vt:lpstr>Layout classes</vt:lpstr>
      <vt:lpstr>Using Built-In Layout Classes</vt:lpstr>
      <vt:lpstr>ViewGroup Attributes</vt:lpstr>
      <vt:lpstr>ViewGroup Attributes</vt:lpstr>
      <vt:lpstr>ViewGroup Attributes</vt:lpstr>
      <vt:lpstr>Using FrameLayout</vt:lpstr>
      <vt:lpstr>Using FrameLayout</vt:lpstr>
      <vt:lpstr>Using FrameLayout</vt:lpstr>
      <vt:lpstr>Using FrameLayout</vt:lpstr>
      <vt:lpstr>Using FrameLayout</vt:lpstr>
      <vt:lpstr>Using LinearLayout</vt:lpstr>
      <vt:lpstr>Using LinearLayout</vt:lpstr>
      <vt:lpstr>Using RelativeLayout/ConstraintLayout</vt:lpstr>
      <vt:lpstr>Using RelativeLayout</vt:lpstr>
      <vt:lpstr>Using RelativeLayout</vt:lpstr>
      <vt:lpstr>Using RelativeLayout</vt:lpstr>
      <vt:lpstr>Using RelativeLayout</vt:lpstr>
      <vt:lpstr>Using RelativeLayout</vt:lpstr>
      <vt:lpstr>http://schemas.android.com/apk/res/android</vt:lpstr>
      <vt:lpstr>Using TableLayout</vt:lpstr>
      <vt:lpstr>Using TableLayout</vt:lpstr>
      <vt:lpstr>Using TableLayout</vt:lpstr>
      <vt:lpstr>Using TableLayout</vt:lpstr>
      <vt:lpstr>Using Multiple Layouts on a Screen</vt:lpstr>
      <vt:lpstr>Using the App ToolBar</vt:lpstr>
      <vt:lpstr>Working with Menus</vt:lpstr>
      <vt:lpstr>Working with Menus</vt:lpstr>
      <vt:lpstr>Working with Menus</vt:lpstr>
      <vt:lpstr>Working with Menus</vt:lpstr>
      <vt:lpstr>Working with Menus</vt:lpstr>
      <vt:lpstr>Working with Menus- What you can control </vt:lpstr>
      <vt:lpstr>Working with Menus- What you can control </vt:lpstr>
      <vt:lpstr>MenuTest example</vt:lpstr>
      <vt:lpstr>Retrieving Data from Users</vt:lpstr>
      <vt:lpstr>EditText Field</vt:lpstr>
      <vt:lpstr>Giving Users Input Choices Using Spinner Controls</vt:lpstr>
      <vt:lpstr>Giving Users Input Choices Using Spinner Controls</vt:lpstr>
      <vt:lpstr>Using ImageButton</vt:lpstr>
      <vt:lpstr>Using Check Boxes</vt:lpstr>
      <vt:lpstr>Using Check Boxes</vt:lpstr>
      <vt:lpstr>Toggle buttons</vt:lpstr>
      <vt:lpstr>Toggle buttons</vt:lpstr>
      <vt:lpstr>Toggle buttons</vt:lpstr>
      <vt:lpstr>Using RadioGroups and RadioButtons</vt:lpstr>
      <vt:lpstr>Using RadioGroups and RadioButtons</vt:lpstr>
      <vt:lpstr>Using RadioGroups and RadioButtons</vt:lpstr>
      <vt:lpstr>Using RadioGroups and RadioButtons</vt:lpstr>
      <vt:lpstr>Using RadioGroups and RadioButtons</vt:lpstr>
      <vt:lpstr>Using RadioGroups and RadioButtons</vt:lpstr>
      <vt:lpstr>References</vt:lpstr>
      <vt:lpstr>QUESTIONS</vt:lpstr>
      <vt:lpstr>Orientation Detection </vt:lpstr>
      <vt:lpstr>Orientation Detection </vt:lpstr>
      <vt:lpstr>Debug Android Application</vt:lpstr>
      <vt:lpstr>References</vt:lpstr>
      <vt:lpstr>QUESTIONS</vt:lpstr>
      <vt:lpstr>Software Testing</vt:lpstr>
      <vt:lpstr>Ｗhat is Software Testing</vt:lpstr>
      <vt:lpstr>Why testing is important</vt:lpstr>
      <vt:lpstr>Software Testing Types</vt:lpstr>
      <vt:lpstr>PowerPoint Presentation</vt:lpstr>
      <vt:lpstr>Testing Cycle</vt:lpstr>
      <vt:lpstr>PowerPoint Presentation</vt:lpstr>
      <vt:lpstr>Android Test</vt:lpstr>
      <vt:lpstr>Unit Testing</vt:lpstr>
      <vt:lpstr>What’s the good Unit Test</vt:lpstr>
      <vt:lpstr>Write testable code</vt:lpstr>
      <vt:lpstr>JUnit</vt:lpstr>
      <vt:lpstr>How do we use Unit Test on Android</vt:lpstr>
      <vt:lpstr>How do we use Unit Test on Android - JUnit</vt:lpstr>
      <vt:lpstr>How do we use Unit Test on Android - JUnit</vt:lpstr>
      <vt:lpstr>How do we use Unit Test on Android - JUnit</vt:lpstr>
      <vt:lpstr>PowerPoint Presentation</vt:lpstr>
      <vt:lpstr>PowerPoint Presentation</vt:lpstr>
      <vt:lpstr>How do we use Unit Test on Android - JUnit and Mock</vt:lpstr>
      <vt:lpstr>How do we use Unit Test on Android - JUnit and Mock</vt:lpstr>
      <vt:lpstr>How do we use Unit Test on Android - JUnit and Mock</vt:lpstr>
      <vt:lpstr>How do we use Unit Test on Android - JUnit and Mock</vt:lpstr>
      <vt:lpstr>How do we use Unit Test on Android - JUnit and Mock</vt:lpstr>
      <vt:lpstr>PowerPoint Presentation</vt:lpstr>
      <vt:lpstr>Case Studies</vt:lpstr>
      <vt:lpstr>PowerPoint Presentation</vt:lpstr>
      <vt:lpstr>PowerPoint Presentation</vt:lpstr>
      <vt:lpstr>PowerPoint Presentation</vt:lpstr>
      <vt:lpstr>Summary</vt:lpstr>
      <vt:lpstr>Sharing</vt:lpstr>
      <vt:lpstr>References</vt:lpstr>
      <vt:lpstr>QUESTIONS</vt:lpstr>
      <vt:lpstr>Examples for lab</vt:lpstr>
      <vt:lpstr>Intents Example</vt:lpstr>
      <vt:lpstr>Intents Example</vt:lpstr>
      <vt:lpstr>Intents Example</vt:lpstr>
      <vt:lpstr>Intents Example</vt:lpstr>
      <vt:lpstr>Activity Life Cycle example with Intents</vt:lpstr>
      <vt:lpstr>Earlier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COMP3074 Mobile App Development I</dc:title>
  <dc:creator>Przemyslaw Pawluk</dc:creator>
  <cp:lastModifiedBy>Gordon Wells</cp:lastModifiedBy>
  <cp:revision>1</cp:revision>
  <dcterms:created xsi:type="dcterms:W3CDTF">2020-09-15T22:50:44Z</dcterms:created>
  <dcterms:modified xsi:type="dcterms:W3CDTF">2020-12-08T21:43:16Z</dcterms:modified>
</cp:coreProperties>
</file>